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4224" r:id="rId2"/>
  </p:sldMasterIdLst>
  <p:notesMasterIdLst>
    <p:notesMasterId r:id="rId11"/>
  </p:notesMasterIdLst>
  <p:handoutMasterIdLst>
    <p:handoutMasterId r:id="rId12"/>
  </p:handoutMasterIdLst>
  <p:sldIdLst>
    <p:sldId id="509" r:id="rId3"/>
    <p:sldId id="645" r:id="rId4"/>
    <p:sldId id="738" r:id="rId5"/>
    <p:sldId id="739" r:id="rId6"/>
    <p:sldId id="667" r:id="rId7"/>
    <p:sldId id="677" r:id="rId8"/>
    <p:sldId id="736" r:id="rId9"/>
    <p:sldId id="632" r:id="rId10"/>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5F5F5F"/>
    <a:srgbClr val="A71930"/>
    <a:srgbClr val="EAEAEA"/>
    <a:srgbClr val="CCFFFF"/>
    <a:srgbClr val="CCECFF"/>
    <a:srgbClr val="777777"/>
    <a:srgbClr val="4D4D4D"/>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55" autoAdjust="0"/>
    <p:restoredTop sz="50000" autoAdjust="0"/>
  </p:normalViewPr>
  <p:slideViewPr>
    <p:cSldViewPr snapToGrid="0">
      <p:cViewPr varScale="1">
        <p:scale>
          <a:sx n="112" d="100"/>
          <a:sy n="112" d="100"/>
        </p:scale>
        <p:origin x="214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035898989814361"/>
          <c:y val="0.0147774763448687"/>
          <c:w val="0.960925530796873"/>
          <c:h val="0.824288758022894"/>
        </c:manualLayout>
      </c:layout>
      <c:barChart>
        <c:barDir val="col"/>
        <c:grouping val="clustered"/>
        <c:varyColors val="0"/>
        <c:ser>
          <c:idx val="0"/>
          <c:order val="0"/>
          <c:tx>
            <c:strRef>
              <c:f>Sheet1!$B$1</c:f>
              <c:strCache>
                <c:ptCount val="1"/>
                <c:pt idx="0">
                  <c:v>Sales</c:v>
                </c:pt>
              </c:strCache>
            </c:strRef>
          </c:tx>
          <c:spPr>
            <a:solidFill>
              <a:srgbClr val="C00000"/>
            </a:solidFill>
          </c:spPr>
          <c:invertIfNegative val="0"/>
          <c:dPt>
            <c:idx val="1"/>
            <c:invertIfNegative val="0"/>
            <c:bubble3D val="0"/>
            <c:spPr>
              <a:solidFill>
                <a:srgbClr val="C00000"/>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Sheet1!$A$2:$A$7</c:f>
              <c:strCache>
                <c:ptCount val="6"/>
                <c:pt idx="0">
                  <c:v>1 in 50 pregnancies</c:v>
                </c:pt>
                <c:pt idx="1">
                  <c:v>1 in 35 pregnancies</c:v>
                </c:pt>
                <c:pt idx="2">
                  <c:v>1 in 25 pregnancies</c:v>
                </c:pt>
                <c:pt idx="3">
                  <c:v>1 in 10 pregnancies</c:v>
                </c:pt>
                <c:pt idx="4">
                  <c:v>1 in 5 pregnancies</c:v>
                </c:pt>
                <c:pt idx="5">
                  <c:v>Don't know</c:v>
                </c:pt>
              </c:strCache>
            </c:strRef>
          </c:cat>
          <c:val>
            <c:numRef>
              <c:f>Sheet1!$B$2:$B$7</c:f>
              <c:numCache>
                <c:formatCode>0%</c:formatCode>
                <c:ptCount val="6"/>
                <c:pt idx="0">
                  <c:v>0.2</c:v>
                </c:pt>
                <c:pt idx="1">
                  <c:v>0.16</c:v>
                </c:pt>
                <c:pt idx="2">
                  <c:v>0.21</c:v>
                </c:pt>
                <c:pt idx="3">
                  <c:v>0.13</c:v>
                </c:pt>
                <c:pt idx="4">
                  <c:v>0.06</c:v>
                </c:pt>
                <c:pt idx="5">
                  <c:v>0.24</c:v>
                </c:pt>
              </c:numCache>
            </c:numRef>
          </c:val>
        </c:ser>
        <c:dLbls>
          <c:showLegendKey val="0"/>
          <c:showVal val="0"/>
          <c:showCatName val="0"/>
          <c:showSerName val="0"/>
          <c:showPercent val="0"/>
          <c:showBubbleSize val="0"/>
        </c:dLbls>
        <c:gapWidth val="100"/>
        <c:axId val="1889959248"/>
        <c:axId val="1892997968"/>
      </c:barChart>
      <c:catAx>
        <c:axId val="1889959248"/>
        <c:scaling>
          <c:orientation val="minMax"/>
        </c:scaling>
        <c:delete val="0"/>
        <c:axPos val="b"/>
        <c:numFmt formatCode="General" sourceLinked="1"/>
        <c:majorTickMark val="out"/>
        <c:minorTickMark val="none"/>
        <c:tickLblPos val="nextTo"/>
        <c:txPr>
          <a:bodyPr/>
          <a:lstStyle/>
          <a:p>
            <a:pPr>
              <a:defRPr sz="1400"/>
            </a:pPr>
            <a:endParaRPr lang="en-US"/>
          </a:p>
        </c:txPr>
        <c:crossAx val="1892997968"/>
        <c:auto val="1"/>
        <c:lblAlgn val="ctr"/>
        <c:lblOffset val="100"/>
        <c:noMultiLvlLbl val="0"/>
      </c:catAx>
      <c:valAx>
        <c:axId val="1892997968"/>
        <c:scaling>
          <c:orientation val="minMax"/>
        </c:scaling>
        <c:delete val="1"/>
        <c:axPos val="l"/>
        <c:majorTickMark val="out"/>
        <c:minorTickMark val="none"/>
        <c:tickLblPos val="nextTo"/>
        <c:crossAx val="1889959248"/>
        <c:crossBetween val="between"/>
      </c:valAx>
    </c:plotArea>
    <c:plotVisOnly val="1"/>
    <c:dispBlanksAs val="gap"/>
    <c:showDLblsOverMax val="0"/>
  </c:chart>
  <c:spPr>
    <a:ln w="3175">
      <a:no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035898989814361"/>
          <c:y val="0.0147774763448687"/>
          <c:w val="0.960925530796873"/>
          <c:h val="0.824288758022894"/>
        </c:manualLayout>
      </c:layout>
      <c:barChart>
        <c:barDir val="col"/>
        <c:grouping val="clustered"/>
        <c:varyColors val="0"/>
        <c:ser>
          <c:idx val="0"/>
          <c:order val="0"/>
          <c:tx>
            <c:strRef>
              <c:f>Sheet1!$B$1</c:f>
              <c:strCache>
                <c:ptCount val="1"/>
                <c:pt idx="0">
                  <c:v>Sales</c:v>
                </c:pt>
              </c:strCache>
            </c:strRef>
          </c:tx>
          <c:spPr>
            <a:solidFill>
              <a:srgbClr val="C00000"/>
            </a:solidFill>
          </c:spPr>
          <c:invertIfNegative val="0"/>
          <c:dPt>
            <c:idx val="1"/>
            <c:invertIfNegative val="0"/>
            <c:bubble3D val="0"/>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20% of pregnancies</c:v>
                </c:pt>
                <c:pt idx="1">
                  <c:v>35% of pregnancies</c:v>
                </c:pt>
                <c:pt idx="2">
                  <c:v>60% of pregnancies </c:v>
                </c:pt>
                <c:pt idx="3">
                  <c:v>90% of pregnancies </c:v>
                </c:pt>
                <c:pt idx="4">
                  <c:v>Don't know</c:v>
                </c:pt>
              </c:strCache>
            </c:strRef>
          </c:cat>
          <c:val>
            <c:numRef>
              <c:f>Sheet1!$B$2:$B$6</c:f>
              <c:numCache>
                <c:formatCode>0%</c:formatCode>
                <c:ptCount val="5"/>
                <c:pt idx="0">
                  <c:v>0.22</c:v>
                </c:pt>
                <c:pt idx="1">
                  <c:v>0.2</c:v>
                </c:pt>
                <c:pt idx="2">
                  <c:v>0.18</c:v>
                </c:pt>
                <c:pt idx="3">
                  <c:v>0.1</c:v>
                </c:pt>
                <c:pt idx="4">
                  <c:v>0.31</c:v>
                </c:pt>
              </c:numCache>
            </c:numRef>
          </c:val>
        </c:ser>
        <c:dLbls>
          <c:showLegendKey val="0"/>
          <c:showVal val="0"/>
          <c:showCatName val="0"/>
          <c:showSerName val="0"/>
          <c:showPercent val="0"/>
          <c:showBubbleSize val="0"/>
        </c:dLbls>
        <c:gapWidth val="100"/>
        <c:axId val="1962707584"/>
        <c:axId val="1967284400"/>
      </c:barChart>
      <c:catAx>
        <c:axId val="1962707584"/>
        <c:scaling>
          <c:orientation val="minMax"/>
        </c:scaling>
        <c:delete val="0"/>
        <c:axPos val="b"/>
        <c:numFmt formatCode="General" sourceLinked="1"/>
        <c:majorTickMark val="out"/>
        <c:minorTickMark val="none"/>
        <c:tickLblPos val="nextTo"/>
        <c:txPr>
          <a:bodyPr/>
          <a:lstStyle/>
          <a:p>
            <a:pPr>
              <a:defRPr sz="1400"/>
            </a:pPr>
            <a:endParaRPr lang="en-US"/>
          </a:p>
        </c:txPr>
        <c:crossAx val="1967284400"/>
        <c:crosses val="autoZero"/>
        <c:auto val="1"/>
        <c:lblAlgn val="ctr"/>
        <c:lblOffset val="100"/>
        <c:noMultiLvlLbl val="0"/>
      </c:catAx>
      <c:valAx>
        <c:axId val="1967284400"/>
        <c:scaling>
          <c:orientation val="minMax"/>
        </c:scaling>
        <c:delete val="1"/>
        <c:axPos val="l"/>
        <c:majorTickMark val="out"/>
        <c:minorTickMark val="none"/>
        <c:tickLblPos val="nextTo"/>
        <c:crossAx val="1962707584"/>
        <c:crosses val="autoZero"/>
        <c:crossBetween val="between"/>
      </c:valAx>
    </c:plotArea>
    <c:plotVisOnly val="1"/>
    <c:dispBlanksAs val="gap"/>
    <c:showDLblsOverMax val="0"/>
  </c:chart>
  <c:spPr>
    <a:ln w="3175">
      <a:noFill/>
    </a:ln>
  </c:spPr>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1"/>
            <a:ext cx="2945862" cy="497333"/>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l">
              <a:defRPr sz="1200">
                <a:latin typeface="Arial" charset="0"/>
              </a:defRPr>
            </a:lvl1pPr>
          </a:lstStyle>
          <a:p>
            <a:pPr>
              <a:defRPr/>
            </a:pPr>
            <a:endParaRPr lang="en-US"/>
          </a:p>
        </p:txBody>
      </p:sp>
      <p:sp>
        <p:nvSpPr>
          <p:cNvPr id="102403" name="Rectangle 3"/>
          <p:cNvSpPr>
            <a:spLocks noGrp="1" noChangeArrowheads="1"/>
          </p:cNvSpPr>
          <p:nvPr>
            <p:ph type="dt" sz="quarter" idx="1"/>
          </p:nvPr>
        </p:nvSpPr>
        <p:spPr bwMode="auto">
          <a:xfrm>
            <a:off x="3851814" y="1"/>
            <a:ext cx="2945862" cy="497333"/>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r">
              <a:defRPr sz="1200">
                <a:latin typeface="Arial" charset="0"/>
              </a:defRPr>
            </a:lvl1pPr>
          </a:lstStyle>
          <a:p>
            <a:pPr>
              <a:defRPr/>
            </a:pPr>
            <a:endParaRPr lang="en-US"/>
          </a:p>
        </p:txBody>
      </p:sp>
      <p:sp>
        <p:nvSpPr>
          <p:cNvPr id="102404" name="Rectangle 4"/>
          <p:cNvSpPr>
            <a:spLocks noGrp="1" noChangeArrowheads="1"/>
          </p:cNvSpPr>
          <p:nvPr>
            <p:ph type="ftr" sz="quarter" idx="2"/>
          </p:nvPr>
        </p:nvSpPr>
        <p:spPr bwMode="auto">
          <a:xfrm>
            <a:off x="0" y="9429305"/>
            <a:ext cx="2945862" cy="497333"/>
          </a:xfrm>
          <a:prstGeom prst="rect">
            <a:avLst/>
          </a:prstGeom>
          <a:noFill/>
          <a:ln w="9525">
            <a:noFill/>
            <a:miter lim="800000"/>
            <a:headEnd/>
            <a:tailEnd/>
          </a:ln>
          <a:effectLst/>
        </p:spPr>
        <p:txBody>
          <a:bodyPr vert="horz" wrap="square" lIns="91424" tIns="45712" rIns="91424" bIns="45712" numCol="1" anchor="b" anchorCtr="0" compatLnSpc="1">
            <a:prstTxWarp prst="textNoShape">
              <a:avLst/>
            </a:prstTxWarp>
          </a:bodyPr>
          <a:lstStyle>
            <a:lvl1pPr algn="l">
              <a:defRPr sz="1200">
                <a:latin typeface="Arial" charset="0"/>
              </a:defRPr>
            </a:lvl1pPr>
          </a:lstStyle>
          <a:p>
            <a:pPr>
              <a:defRPr/>
            </a:pPr>
            <a:endParaRPr lang="en-US"/>
          </a:p>
        </p:txBody>
      </p:sp>
      <p:sp>
        <p:nvSpPr>
          <p:cNvPr id="102405" name="Rectangle 5"/>
          <p:cNvSpPr>
            <a:spLocks noGrp="1" noChangeArrowheads="1"/>
          </p:cNvSpPr>
          <p:nvPr>
            <p:ph type="sldNum" sz="quarter" idx="3"/>
          </p:nvPr>
        </p:nvSpPr>
        <p:spPr bwMode="auto">
          <a:xfrm>
            <a:off x="3851814" y="9429305"/>
            <a:ext cx="2945862" cy="497333"/>
          </a:xfrm>
          <a:prstGeom prst="rect">
            <a:avLst/>
          </a:prstGeom>
          <a:noFill/>
          <a:ln w="9525">
            <a:noFill/>
            <a:miter lim="800000"/>
            <a:headEnd/>
            <a:tailEnd/>
          </a:ln>
          <a:effectLst/>
        </p:spPr>
        <p:txBody>
          <a:bodyPr vert="horz" wrap="square" lIns="91424" tIns="45712" rIns="91424" bIns="45712" numCol="1" anchor="b" anchorCtr="0" compatLnSpc="1">
            <a:prstTxWarp prst="textNoShape">
              <a:avLst/>
            </a:prstTxWarp>
          </a:bodyPr>
          <a:lstStyle>
            <a:lvl1pPr algn="r">
              <a:defRPr sz="1200">
                <a:latin typeface="Arial" charset="0"/>
              </a:defRPr>
            </a:lvl1pPr>
          </a:lstStyle>
          <a:p>
            <a:pPr>
              <a:defRPr/>
            </a:pPr>
            <a:fld id="{2BD05E66-1F91-45D1-8710-72EAD2852B09}" type="slidenum">
              <a:rPr lang="en-US"/>
              <a:pPr>
                <a:defRPr/>
              </a:pPr>
              <a:t>‹#›</a:t>
            </a:fld>
            <a:endParaRPr lang="en-US"/>
          </a:p>
        </p:txBody>
      </p:sp>
    </p:spTree>
    <p:extLst>
      <p:ext uri="{BB962C8B-B14F-4D97-AF65-F5344CB8AC3E}">
        <p14:creationId xmlns:p14="http://schemas.microsoft.com/office/powerpoint/2010/main" val="487089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7266" name="Rectangle 2"/>
          <p:cNvSpPr>
            <a:spLocks noGrp="1" noChangeArrowheads="1"/>
          </p:cNvSpPr>
          <p:nvPr>
            <p:ph type="hdr" sz="quarter"/>
          </p:nvPr>
        </p:nvSpPr>
        <p:spPr bwMode="auto">
          <a:xfrm>
            <a:off x="0" y="1"/>
            <a:ext cx="2945862" cy="497333"/>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l">
              <a:defRPr sz="1200">
                <a:latin typeface="Times New Roman" pitchFamily="18" charset="0"/>
              </a:defRPr>
            </a:lvl1pPr>
          </a:lstStyle>
          <a:p>
            <a:pPr>
              <a:defRPr/>
            </a:pPr>
            <a:endParaRPr lang="en-US"/>
          </a:p>
        </p:txBody>
      </p:sp>
      <p:sp>
        <p:nvSpPr>
          <p:cNvPr id="267267" name="Rectangle 3"/>
          <p:cNvSpPr>
            <a:spLocks noGrp="1" noChangeArrowheads="1"/>
          </p:cNvSpPr>
          <p:nvPr>
            <p:ph type="dt" idx="1"/>
          </p:nvPr>
        </p:nvSpPr>
        <p:spPr bwMode="auto">
          <a:xfrm>
            <a:off x="3850294" y="1"/>
            <a:ext cx="2945862" cy="497333"/>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67269" name="Rectangle 5"/>
          <p:cNvSpPr>
            <a:spLocks noGrp="1" noChangeArrowheads="1"/>
          </p:cNvSpPr>
          <p:nvPr>
            <p:ph type="body" sz="quarter" idx="3"/>
          </p:nvPr>
        </p:nvSpPr>
        <p:spPr bwMode="auto">
          <a:xfrm>
            <a:off x="679464" y="4714653"/>
            <a:ext cx="5438748" cy="4466756"/>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7270" name="Rectangle 6"/>
          <p:cNvSpPr>
            <a:spLocks noGrp="1" noChangeArrowheads="1"/>
          </p:cNvSpPr>
          <p:nvPr>
            <p:ph type="ftr" sz="quarter" idx="4"/>
          </p:nvPr>
        </p:nvSpPr>
        <p:spPr bwMode="auto">
          <a:xfrm>
            <a:off x="0" y="9427766"/>
            <a:ext cx="2945862" cy="497332"/>
          </a:xfrm>
          <a:prstGeom prst="rect">
            <a:avLst/>
          </a:prstGeom>
          <a:noFill/>
          <a:ln w="9525">
            <a:noFill/>
            <a:miter lim="800000"/>
            <a:headEnd/>
            <a:tailEnd/>
          </a:ln>
          <a:effectLst/>
        </p:spPr>
        <p:txBody>
          <a:bodyPr vert="horz" wrap="square" lIns="91424" tIns="45712" rIns="91424" bIns="45712" numCol="1" anchor="b" anchorCtr="0" compatLnSpc="1">
            <a:prstTxWarp prst="textNoShape">
              <a:avLst/>
            </a:prstTxWarp>
          </a:bodyPr>
          <a:lstStyle>
            <a:lvl1pPr algn="l">
              <a:defRPr sz="1200">
                <a:latin typeface="Times New Roman" pitchFamily="18" charset="0"/>
              </a:defRPr>
            </a:lvl1pPr>
          </a:lstStyle>
          <a:p>
            <a:pPr>
              <a:defRPr/>
            </a:pPr>
            <a:endParaRPr lang="en-US"/>
          </a:p>
        </p:txBody>
      </p:sp>
      <p:sp>
        <p:nvSpPr>
          <p:cNvPr id="267271" name="Rectangle 7"/>
          <p:cNvSpPr>
            <a:spLocks noGrp="1" noChangeArrowheads="1"/>
          </p:cNvSpPr>
          <p:nvPr>
            <p:ph type="sldNum" sz="quarter" idx="5"/>
          </p:nvPr>
        </p:nvSpPr>
        <p:spPr bwMode="auto">
          <a:xfrm>
            <a:off x="3850294" y="9427766"/>
            <a:ext cx="2945862" cy="497332"/>
          </a:xfrm>
          <a:prstGeom prst="rect">
            <a:avLst/>
          </a:prstGeom>
          <a:noFill/>
          <a:ln w="9525">
            <a:noFill/>
            <a:miter lim="800000"/>
            <a:headEnd/>
            <a:tailEnd/>
          </a:ln>
          <a:effectLst/>
        </p:spPr>
        <p:txBody>
          <a:bodyPr vert="horz" wrap="square" lIns="91424" tIns="45712" rIns="91424" bIns="45712" numCol="1" anchor="b" anchorCtr="0" compatLnSpc="1">
            <a:prstTxWarp prst="textNoShape">
              <a:avLst/>
            </a:prstTxWarp>
          </a:bodyPr>
          <a:lstStyle>
            <a:lvl1pPr algn="r">
              <a:defRPr sz="1200">
                <a:latin typeface="Times New Roman" pitchFamily="18" charset="0"/>
              </a:defRPr>
            </a:lvl1pPr>
          </a:lstStyle>
          <a:p>
            <a:pPr>
              <a:defRPr/>
            </a:pPr>
            <a:fld id="{1D3E093A-8811-4A71-B777-52DABBEB2959}" type="slidenum">
              <a:rPr lang="en-US"/>
              <a:pPr>
                <a:defRPr/>
              </a:pPr>
              <a:t>‹#›</a:t>
            </a:fld>
            <a:endParaRPr lang="en-US"/>
          </a:p>
        </p:txBody>
      </p:sp>
    </p:spTree>
    <p:extLst>
      <p:ext uri="{BB962C8B-B14F-4D97-AF65-F5344CB8AC3E}">
        <p14:creationId xmlns:p14="http://schemas.microsoft.com/office/powerpoint/2010/main" val="5205394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dirty="0" smtClean="0"/>
          </a:p>
        </p:txBody>
      </p:sp>
      <p:sp>
        <p:nvSpPr>
          <p:cNvPr id="36868" name="Slide Number Placeholder 3"/>
          <p:cNvSpPr>
            <a:spLocks noGrp="1"/>
          </p:cNvSpPr>
          <p:nvPr>
            <p:ph type="sldNum" sz="quarter" idx="5"/>
          </p:nvPr>
        </p:nvSpPr>
        <p:spPr>
          <a:noFill/>
        </p:spPr>
        <p:txBody>
          <a:bodyPr/>
          <a:lstStyle/>
          <a:p>
            <a:fld id="{B9495A69-A33F-43D3-AB79-09C33EAE5FF2}"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ea typeface="ＭＳ Ｐゴシック"/>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EC7FF75B-F9C3-4273-9145-FD1885C37B38}" type="slidenum">
              <a:rPr lang="en-US" smtClean="0">
                <a:latin typeface="Calibri" pitchFamily="34" charset="0"/>
                <a:ea typeface="ＭＳ Ｐゴシック"/>
                <a:cs typeface="ＭＳ Ｐゴシック"/>
              </a:rPr>
              <a:pPr/>
              <a:t>2</a:t>
            </a:fld>
            <a:endParaRPr lang="en-US" smtClean="0">
              <a:latin typeface="Calibri" pitchFamily="34" charset="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ea typeface="ＭＳ Ｐゴシック"/>
            </a:endParaRPr>
          </a:p>
        </p:txBody>
      </p:sp>
      <p:sp>
        <p:nvSpPr>
          <p:cNvPr id="20484" name="Slide Number Placeholder 3"/>
          <p:cNvSpPr>
            <a:spLocks noGrp="1"/>
          </p:cNvSpPr>
          <p:nvPr>
            <p:ph type="sldNum" sz="quarter" idx="5"/>
          </p:nvPr>
        </p:nvSpPr>
        <p:spPr bwMode="auto">
          <a:noFill/>
          <a:ln>
            <a:miter lim="800000"/>
            <a:headEnd/>
            <a:tailEnd/>
          </a:ln>
        </p:spPr>
        <p:txBody>
          <a:bodyPr/>
          <a:lstStyle/>
          <a:p>
            <a:fld id="{AF01BB32-A1A8-4338-8005-D540D70F750C}" type="slidenum">
              <a:rPr lang="en-US" smtClean="0">
                <a:latin typeface="Calibri" pitchFamily="34" charset="0"/>
                <a:ea typeface="ＭＳ Ｐゴシック"/>
                <a:cs typeface="ＭＳ Ｐゴシック"/>
              </a:rPr>
              <a:pPr/>
              <a:t>3</a:t>
            </a:fld>
            <a:endParaRPr lang="en-US" smtClean="0">
              <a:latin typeface="Calibri" pitchFamily="34" charset="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ea typeface="ＭＳ Ｐゴシック"/>
            </a:endParaRPr>
          </a:p>
        </p:txBody>
      </p:sp>
      <p:sp>
        <p:nvSpPr>
          <p:cNvPr id="26628" name="Slide Number Placeholder 3"/>
          <p:cNvSpPr>
            <a:spLocks noGrp="1"/>
          </p:cNvSpPr>
          <p:nvPr>
            <p:ph type="sldNum" sz="quarter" idx="5"/>
          </p:nvPr>
        </p:nvSpPr>
        <p:spPr bwMode="auto">
          <a:noFill/>
          <a:ln>
            <a:miter lim="800000"/>
            <a:headEnd/>
            <a:tailEnd/>
          </a:ln>
        </p:spPr>
        <p:txBody>
          <a:bodyPr/>
          <a:lstStyle/>
          <a:p>
            <a:fld id="{8E891754-F8D1-498D-A2DB-3E164609804E}" type="slidenum">
              <a:rPr lang="en-US" smtClean="0">
                <a:latin typeface="Calibri" pitchFamily="34" charset="0"/>
                <a:ea typeface="ＭＳ Ｐゴシック"/>
                <a:cs typeface="ＭＳ Ｐゴシック"/>
              </a:rPr>
              <a:pPr/>
              <a:t>4</a:t>
            </a:fld>
            <a:endParaRPr lang="en-US" smtClean="0">
              <a:latin typeface="Calibri" pitchFamily="34" charset="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ea typeface="ＭＳ Ｐゴシック"/>
            </a:endParaRPr>
          </a:p>
        </p:txBody>
      </p:sp>
      <p:sp>
        <p:nvSpPr>
          <p:cNvPr id="20484" name="Slide Number Placeholder 3"/>
          <p:cNvSpPr>
            <a:spLocks noGrp="1"/>
          </p:cNvSpPr>
          <p:nvPr>
            <p:ph type="sldNum" sz="quarter" idx="5"/>
          </p:nvPr>
        </p:nvSpPr>
        <p:spPr bwMode="auto">
          <a:noFill/>
          <a:ln>
            <a:miter lim="800000"/>
            <a:headEnd/>
            <a:tailEnd/>
          </a:ln>
        </p:spPr>
        <p:txBody>
          <a:bodyPr/>
          <a:lstStyle/>
          <a:p>
            <a:fld id="{AF01BB32-A1A8-4338-8005-D540D70F750C}" type="slidenum">
              <a:rPr lang="en-US" smtClean="0">
                <a:latin typeface="Calibri" pitchFamily="34" charset="0"/>
                <a:ea typeface="ＭＳ Ｐゴシック"/>
                <a:cs typeface="ＭＳ Ｐゴシック"/>
              </a:rPr>
              <a:pPr/>
              <a:t>5</a:t>
            </a:fld>
            <a:endParaRPr lang="en-US" smtClean="0">
              <a:latin typeface="Calibri" pitchFamily="34" charset="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ea typeface="ＭＳ Ｐゴシック"/>
            </a:endParaRPr>
          </a:p>
        </p:txBody>
      </p:sp>
      <p:sp>
        <p:nvSpPr>
          <p:cNvPr id="26628" name="Slide Number Placeholder 3"/>
          <p:cNvSpPr>
            <a:spLocks noGrp="1"/>
          </p:cNvSpPr>
          <p:nvPr>
            <p:ph type="sldNum" sz="quarter" idx="5"/>
          </p:nvPr>
        </p:nvSpPr>
        <p:spPr bwMode="auto">
          <a:noFill/>
          <a:ln>
            <a:miter lim="800000"/>
            <a:headEnd/>
            <a:tailEnd/>
          </a:ln>
        </p:spPr>
        <p:txBody>
          <a:bodyPr/>
          <a:lstStyle/>
          <a:p>
            <a:fld id="{8E891754-F8D1-498D-A2DB-3E164609804E}" type="slidenum">
              <a:rPr lang="en-US" smtClean="0">
                <a:latin typeface="Calibri" pitchFamily="34" charset="0"/>
                <a:ea typeface="ＭＳ Ｐゴシック"/>
                <a:cs typeface="ＭＳ Ｐゴシック"/>
              </a:rPr>
              <a:pPr/>
              <a:t>6</a:t>
            </a:fld>
            <a:endParaRPr lang="en-US" smtClean="0">
              <a:latin typeface="Calibri" pitchFamily="34" charset="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ea typeface="ＭＳ Ｐゴシック"/>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EC7FF75B-F9C3-4273-9145-FD1885C37B38}" type="slidenum">
              <a:rPr lang="en-US" smtClean="0">
                <a:latin typeface="Calibri" pitchFamily="34" charset="0"/>
                <a:ea typeface="ＭＳ Ｐゴシック"/>
                <a:cs typeface="ＭＳ Ｐゴシック"/>
              </a:rPr>
              <a:pPr/>
              <a:t>7</a:t>
            </a:fld>
            <a:endParaRPr lang="en-US" smtClean="0">
              <a:latin typeface="Calibri" pitchFamily="34" charset="0"/>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915988" y="741363"/>
            <a:ext cx="4965700" cy="3725862"/>
          </a:xfrm>
          <a:ln/>
        </p:spPr>
      </p:sp>
      <p:sp>
        <p:nvSpPr>
          <p:cNvPr id="82947" name="Rectangle 3"/>
          <p:cNvSpPr>
            <a:spLocks noGrp="1" noChangeArrowheads="1"/>
          </p:cNvSpPr>
          <p:nvPr>
            <p:ph type="body" idx="1"/>
          </p:nvPr>
        </p:nvSpPr>
        <p:spPr>
          <a:xfrm>
            <a:off x="908051" y="4713368"/>
            <a:ext cx="4981575" cy="4470558"/>
          </a:xfrm>
          <a:noFill/>
          <a:ln/>
        </p:spPr>
        <p:txBody>
          <a:bodyPr/>
          <a:lstStyle/>
          <a:p>
            <a:endParaRPr lang="en-GB">
              <a:latin typeface="Times New Roman" pitchFamily="-108" charset="0"/>
              <a:ea typeface="ＭＳ Ｐゴシック" pitchFamily="-108" charset="-128"/>
              <a:cs typeface="ＭＳ Ｐゴシック" pitchFamily="-108"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5" name="Picture 10" descr="amarach rgb1"/>
          <p:cNvPicPr>
            <a:picLocks noChangeAspect="1" noChangeArrowheads="1"/>
          </p:cNvPicPr>
          <p:nvPr userDrawn="1"/>
        </p:nvPicPr>
        <p:blipFill>
          <a:blip r:embed="rId2" cstate="print"/>
          <a:srcRect/>
          <a:stretch>
            <a:fillRect/>
          </a:stretch>
        </p:blipFill>
        <p:spPr bwMode="auto">
          <a:xfrm>
            <a:off x="7708900" y="5965825"/>
            <a:ext cx="1389063" cy="892175"/>
          </a:xfrm>
          <a:prstGeom prst="rect">
            <a:avLst/>
          </a:prstGeom>
          <a:noFill/>
          <a:ln w="9525">
            <a:noFill/>
            <a:miter lim="800000"/>
            <a:headEnd/>
            <a:tailEnd/>
          </a:ln>
        </p:spPr>
      </p:pic>
      <p:sp>
        <p:nvSpPr>
          <p:cNvPr id="7" name="Text Box 12"/>
          <p:cNvSpPr txBox="1">
            <a:spLocks noChangeArrowheads="1"/>
          </p:cNvSpPr>
          <p:nvPr userDrawn="1"/>
        </p:nvSpPr>
        <p:spPr bwMode="auto">
          <a:xfrm>
            <a:off x="300038" y="244475"/>
            <a:ext cx="4595812"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A71930"/>
              </a:solidFill>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933450" y="1409700"/>
            <a:ext cx="7620000" cy="1373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bwMode="auto">
          <a:xfrm>
            <a:off x="0" y="6559550"/>
            <a:ext cx="1919288" cy="2984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a:lstStyle/>
          <a:p>
            <a:pPr algn="ctr">
              <a:defRPr/>
            </a:pPr>
            <a:endParaRPr lang="en-US"/>
          </a:p>
        </p:txBody>
      </p:sp>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pic>
        <p:nvPicPr>
          <p:cNvPr id="2" name="Picture 10" descr="amarach rgb1"/>
          <p:cNvPicPr>
            <a:picLocks noChangeAspect="1" noChangeArrowheads="1"/>
          </p:cNvPicPr>
          <p:nvPr userDrawn="1"/>
        </p:nvPicPr>
        <p:blipFill>
          <a:blip r:embed="rId2" cstate="print"/>
          <a:srcRect/>
          <a:stretch>
            <a:fillRect/>
          </a:stretch>
        </p:blipFill>
        <p:spPr bwMode="auto">
          <a:xfrm>
            <a:off x="7708900" y="5965825"/>
            <a:ext cx="1389063" cy="892175"/>
          </a:xfrm>
          <a:prstGeom prst="rect">
            <a:avLst/>
          </a:prstGeom>
          <a:noFill/>
          <a:ln w="9525">
            <a:noFill/>
            <a:miter lim="800000"/>
            <a:headEnd/>
            <a:tailEnd/>
          </a:ln>
        </p:spPr>
      </p:pic>
      <p:sp>
        <p:nvSpPr>
          <p:cNvPr id="3" name="Text Box 12"/>
          <p:cNvSpPr txBox="1">
            <a:spLocks noChangeArrowheads="1"/>
          </p:cNvSpPr>
          <p:nvPr userDrawn="1"/>
        </p:nvSpPr>
        <p:spPr bwMode="auto">
          <a:xfrm>
            <a:off x="300038" y="244475"/>
            <a:ext cx="4595812" cy="457200"/>
          </a:xfrm>
          <a:prstGeom prst="rect">
            <a:avLst/>
          </a:prstGeom>
          <a:noFill/>
          <a:ln w="9525">
            <a:noFill/>
            <a:miter lim="800000"/>
            <a:headEnd/>
            <a:tailEnd/>
          </a:ln>
          <a:effectLst/>
        </p:spPr>
        <p:txBody>
          <a:bodyPr>
            <a:spAutoFit/>
          </a:bodyPr>
          <a:lstStyle/>
          <a:p>
            <a:pPr>
              <a:spcBef>
                <a:spcPct val="50000"/>
              </a:spcBef>
              <a:defRPr/>
            </a:pPr>
            <a:endParaRPr lang="en-US">
              <a:solidFill>
                <a:srgbClr val="A71930"/>
              </a:solidFill>
              <a:latin typeface="Arial" charset="0"/>
              <a:ea typeface="+mn-ea"/>
              <a:cs typeface="+mn-cs"/>
            </a:endParaRPr>
          </a:p>
        </p:txBody>
      </p:sp>
      <p:sp>
        <p:nvSpPr>
          <p:cNvPr id="6" name="Text Box 9"/>
          <p:cNvSpPr txBox="1">
            <a:spLocks noChangeArrowheads="1"/>
          </p:cNvSpPr>
          <p:nvPr userDrawn="1"/>
        </p:nvSpPr>
        <p:spPr bwMode="auto">
          <a:xfrm>
            <a:off x="7636856" y="0"/>
            <a:ext cx="1574342" cy="338554"/>
          </a:xfrm>
          <a:prstGeom prst="rect">
            <a:avLst/>
          </a:prstGeom>
          <a:noFill/>
          <a:ln w="9525">
            <a:noFill/>
            <a:miter lim="800000"/>
            <a:headEnd/>
            <a:tailEnd/>
          </a:ln>
          <a:effectLst/>
        </p:spPr>
        <p:txBody>
          <a:bodyPr wrap="none">
            <a:spAutoFit/>
          </a:bodyPr>
          <a:lstStyle/>
          <a:p>
            <a:pPr>
              <a:defRPr/>
            </a:pPr>
            <a:r>
              <a:rPr lang="en-GB" sz="1600" b="1" dirty="0" smtClean="0">
                <a:solidFill>
                  <a:srgbClr val="A71930"/>
                </a:solidFill>
                <a:latin typeface="Arial" charset="0"/>
                <a:ea typeface="ＭＳ Ｐゴシック" pitchFamily="28" charset="-128"/>
                <a:cs typeface="+mn-cs"/>
              </a:rPr>
              <a:t>Trends</a:t>
            </a:r>
            <a:r>
              <a:rPr lang="en-GB" sz="1600" b="1" baseline="0" dirty="0" smtClean="0">
                <a:solidFill>
                  <a:srgbClr val="A71930"/>
                </a:solidFill>
                <a:latin typeface="Arial" charset="0"/>
                <a:ea typeface="ＭＳ Ｐゴシック" pitchFamily="28" charset="-128"/>
                <a:cs typeface="+mn-cs"/>
              </a:rPr>
              <a:t> </a:t>
            </a:r>
            <a:r>
              <a:rPr lang="en-GB" sz="1600" b="0" baseline="0" dirty="0" smtClean="0">
                <a:solidFill>
                  <a:srgbClr val="A71930"/>
                </a:solidFill>
                <a:latin typeface="Arial" charset="0"/>
                <a:ea typeface="ＭＳ Ｐゴシック" pitchFamily="28" charset="-128"/>
                <a:cs typeface="+mn-cs"/>
              </a:rPr>
              <a:t>Report</a:t>
            </a:r>
            <a:endParaRPr lang="en-US" sz="1600" b="0" dirty="0">
              <a:solidFill>
                <a:schemeClr val="bg1">
                  <a:lumMod val="50000"/>
                </a:schemeClr>
              </a:solidFill>
              <a:latin typeface="Arial" charset="0"/>
              <a:ea typeface="ＭＳ Ｐゴシック" pitchFamily="28" charset="-128"/>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15CA3A0B-E2D9-4724-BD2D-CF74095F9AC2}" type="datetimeFigureOut">
              <a:rPr lang="en-IE" smtClean="0"/>
              <a:pPr/>
              <a:t>06/11/2017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1678A7E-452A-42A9-99E6-79E5EBB6B704}" type="slidenum">
              <a:rPr lang="en-IE" smtClean="0"/>
              <a:pPr/>
              <a:t>‹#›</a:t>
            </a:fld>
            <a:endParaRPr lang="en-IE"/>
          </a:p>
        </p:txBody>
      </p:sp>
    </p:spTree>
    <p:extLst>
      <p:ext uri="{BB962C8B-B14F-4D97-AF65-F5344CB8AC3E}">
        <p14:creationId xmlns:p14="http://schemas.microsoft.com/office/powerpoint/2010/main" val="1627120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15CA3A0B-E2D9-4724-BD2D-CF74095F9AC2}" type="datetimeFigureOut">
              <a:rPr lang="en-IE" smtClean="0"/>
              <a:pPr/>
              <a:t>06/11/2017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1678A7E-452A-42A9-99E6-79E5EBB6B704}" type="slidenum">
              <a:rPr lang="en-IE" smtClean="0"/>
              <a:pPr/>
              <a:t>‹#›</a:t>
            </a:fld>
            <a:endParaRPr lang="en-IE"/>
          </a:p>
        </p:txBody>
      </p:sp>
    </p:spTree>
    <p:extLst>
      <p:ext uri="{BB962C8B-B14F-4D97-AF65-F5344CB8AC3E}">
        <p14:creationId xmlns:p14="http://schemas.microsoft.com/office/powerpoint/2010/main" val="2928333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CA3A0B-E2D9-4724-BD2D-CF74095F9AC2}" type="datetimeFigureOut">
              <a:rPr lang="en-IE" smtClean="0"/>
              <a:pPr/>
              <a:t>06/11/2017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1678A7E-452A-42A9-99E6-79E5EBB6B704}" type="slidenum">
              <a:rPr lang="en-IE" smtClean="0"/>
              <a:pPr/>
              <a:t>‹#›</a:t>
            </a:fld>
            <a:endParaRPr lang="en-IE"/>
          </a:p>
        </p:txBody>
      </p:sp>
    </p:spTree>
    <p:extLst>
      <p:ext uri="{BB962C8B-B14F-4D97-AF65-F5344CB8AC3E}">
        <p14:creationId xmlns:p14="http://schemas.microsoft.com/office/powerpoint/2010/main" val="1071455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15CA3A0B-E2D9-4724-BD2D-CF74095F9AC2}" type="datetimeFigureOut">
              <a:rPr lang="en-IE" smtClean="0"/>
              <a:pPr/>
              <a:t>06/11/2017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1678A7E-452A-42A9-99E6-79E5EBB6B704}" type="slidenum">
              <a:rPr lang="en-IE" smtClean="0"/>
              <a:pPr/>
              <a:t>‹#›</a:t>
            </a:fld>
            <a:endParaRPr lang="en-IE"/>
          </a:p>
        </p:txBody>
      </p:sp>
    </p:spTree>
    <p:extLst>
      <p:ext uri="{BB962C8B-B14F-4D97-AF65-F5344CB8AC3E}">
        <p14:creationId xmlns:p14="http://schemas.microsoft.com/office/powerpoint/2010/main" val="2114105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15CA3A0B-E2D9-4724-BD2D-CF74095F9AC2}" type="datetimeFigureOut">
              <a:rPr lang="en-IE" smtClean="0"/>
              <a:pPr/>
              <a:t>06/11/2017</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F1678A7E-452A-42A9-99E6-79E5EBB6B704}" type="slidenum">
              <a:rPr lang="en-IE" smtClean="0"/>
              <a:pPr/>
              <a:t>‹#›</a:t>
            </a:fld>
            <a:endParaRPr lang="en-IE"/>
          </a:p>
        </p:txBody>
      </p:sp>
    </p:spTree>
    <p:extLst>
      <p:ext uri="{BB962C8B-B14F-4D97-AF65-F5344CB8AC3E}">
        <p14:creationId xmlns:p14="http://schemas.microsoft.com/office/powerpoint/2010/main" val="2810762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15CA3A0B-E2D9-4724-BD2D-CF74095F9AC2}" type="datetimeFigureOut">
              <a:rPr lang="en-IE" smtClean="0"/>
              <a:pPr/>
              <a:t>06/11/2017</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F1678A7E-452A-42A9-99E6-79E5EBB6B704}" type="slidenum">
              <a:rPr lang="en-IE" smtClean="0"/>
              <a:pPr/>
              <a:t>‹#›</a:t>
            </a:fld>
            <a:endParaRPr lang="en-IE"/>
          </a:p>
        </p:txBody>
      </p:sp>
    </p:spTree>
    <p:extLst>
      <p:ext uri="{BB962C8B-B14F-4D97-AF65-F5344CB8AC3E}">
        <p14:creationId xmlns:p14="http://schemas.microsoft.com/office/powerpoint/2010/main" val="3610383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4088"/>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CA3A0B-E2D9-4724-BD2D-CF74095F9AC2}" type="datetimeFigureOut">
              <a:rPr lang="en-IE" smtClean="0"/>
              <a:pPr/>
              <a:t>06/11/2017</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F1678A7E-452A-42A9-99E6-79E5EBB6B704}" type="slidenum">
              <a:rPr lang="en-IE" smtClean="0"/>
              <a:pPr/>
              <a:t>‹#›</a:t>
            </a:fld>
            <a:endParaRPr lang="en-IE"/>
          </a:p>
        </p:txBody>
      </p:sp>
    </p:spTree>
    <p:extLst>
      <p:ext uri="{BB962C8B-B14F-4D97-AF65-F5344CB8AC3E}">
        <p14:creationId xmlns:p14="http://schemas.microsoft.com/office/powerpoint/2010/main" val="18010201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CA3A0B-E2D9-4724-BD2D-CF74095F9AC2}" type="datetimeFigureOut">
              <a:rPr lang="en-IE" smtClean="0"/>
              <a:pPr/>
              <a:t>06/11/2017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1678A7E-452A-42A9-99E6-79E5EBB6B704}" type="slidenum">
              <a:rPr lang="en-IE" smtClean="0"/>
              <a:pPr/>
              <a:t>‹#›</a:t>
            </a:fld>
            <a:endParaRPr lang="en-IE"/>
          </a:p>
        </p:txBody>
      </p:sp>
    </p:spTree>
    <p:extLst>
      <p:ext uri="{BB962C8B-B14F-4D97-AF65-F5344CB8AC3E}">
        <p14:creationId xmlns:p14="http://schemas.microsoft.com/office/powerpoint/2010/main" val="1338386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CA3A0B-E2D9-4724-BD2D-CF74095F9AC2}" type="datetimeFigureOut">
              <a:rPr lang="en-IE" smtClean="0"/>
              <a:pPr/>
              <a:t>06/11/2017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1678A7E-452A-42A9-99E6-79E5EBB6B704}" type="slidenum">
              <a:rPr lang="en-IE" smtClean="0"/>
              <a:pPr/>
              <a:t>‹#›</a:t>
            </a:fld>
            <a:endParaRPr lang="en-IE"/>
          </a:p>
        </p:txBody>
      </p:sp>
    </p:spTree>
    <p:extLst>
      <p:ext uri="{BB962C8B-B14F-4D97-AF65-F5344CB8AC3E}">
        <p14:creationId xmlns:p14="http://schemas.microsoft.com/office/powerpoint/2010/main" val="11572606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15CA3A0B-E2D9-4724-BD2D-CF74095F9AC2}" type="datetimeFigureOut">
              <a:rPr lang="en-IE" smtClean="0"/>
              <a:pPr/>
              <a:t>06/11/2017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1678A7E-452A-42A9-99E6-79E5EBB6B704}" type="slidenum">
              <a:rPr lang="en-IE" smtClean="0"/>
              <a:pPr/>
              <a:t>‹#›</a:t>
            </a:fld>
            <a:endParaRPr lang="en-IE"/>
          </a:p>
        </p:txBody>
      </p:sp>
    </p:spTree>
    <p:extLst>
      <p:ext uri="{BB962C8B-B14F-4D97-AF65-F5344CB8AC3E}">
        <p14:creationId xmlns:p14="http://schemas.microsoft.com/office/powerpoint/2010/main" val="39463408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15CA3A0B-E2D9-4724-BD2D-CF74095F9AC2}" type="datetimeFigureOut">
              <a:rPr lang="en-IE" smtClean="0"/>
              <a:pPr/>
              <a:t>06/11/2017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1678A7E-452A-42A9-99E6-79E5EBB6B704}" type="slidenum">
              <a:rPr lang="en-IE" smtClean="0"/>
              <a:pPr/>
              <a:t>‹#›</a:t>
            </a:fld>
            <a:endParaRPr lang="en-IE"/>
          </a:p>
        </p:txBody>
      </p:sp>
    </p:spTree>
    <p:extLst>
      <p:ext uri="{BB962C8B-B14F-4D97-AF65-F5344CB8AC3E}">
        <p14:creationId xmlns:p14="http://schemas.microsoft.com/office/powerpoint/2010/main" val="160693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4088"/>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269875"/>
            <a:ext cx="1905000" cy="251301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33450" y="269875"/>
            <a:ext cx="5562600" cy="2513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0" y="0"/>
            <a:ext cx="9144000" cy="914400"/>
          </a:xfrm>
          <a:prstGeom prst="rect">
            <a:avLst/>
          </a:prstGeom>
          <a:solidFill>
            <a:srgbClr val="A71930"/>
          </a:solidFill>
          <a:ln w="9525" cap="flat" cmpd="sng" algn="ctr">
            <a:noFill/>
            <a:prstDash val="solid"/>
            <a:round/>
            <a:headEnd type="none" w="med" len="med"/>
            <a:tailEnd type="none" w="med" len="med"/>
          </a:ln>
          <a:effectLst/>
        </p:spPr>
        <p:txBody>
          <a:bodyPr/>
          <a:lstStyle/>
          <a:p>
            <a:pPr algn="ctr">
              <a:defRPr/>
            </a:pPr>
            <a:endParaRPr lang="en-US"/>
          </a:p>
        </p:txBody>
      </p:sp>
      <p:sp>
        <p:nvSpPr>
          <p:cNvPr id="1027" name="Rectangle 8"/>
          <p:cNvSpPr>
            <a:spLocks noGrp="1" noChangeArrowheads="1"/>
          </p:cNvSpPr>
          <p:nvPr>
            <p:ph type="body" idx="1"/>
          </p:nvPr>
        </p:nvSpPr>
        <p:spPr bwMode="auto">
          <a:xfrm>
            <a:off x="933450" y="1409700"/>
            <a:ext cx="7620000" cy="188912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7" name="Text Box 13"/>
          <p:cNvSpPr txBox="1">
            <a:spLocks noChangeArrowheads="1"/>
          </p:cNvSpPr>
          <p:nvPr/>
        </p:nvSpPr>
        <p:spPr bwMode="auto">
          <a:xfrm>
            <a:off x="8863013" y="6561138"/>
            <a:ext cx="217487" cy="212725"/>
          </a:xfrm>
          <a:prstGeom prst="rect">
            <a:avLst/>
          </a:prstGeom>
          <a:noFill/>
          <a:ln w="12700">
            <a:noFill/>
            <a:miter lim="800000"/>
            <a:headEnd/>
            <a:tailEnd/>
          </a:ln>
          <a:effectLst/>
        </p:spPr>
        <p:txBody>
          <a:bodyPr wrap="none" lIns="0" tIns="0" rIns="0" bIns="0">
            <a:spAutoFit/>
          </a:bodyPr>
          <a:lstStyle/>
          <a:p>
            <a:pPr algn="r" eaLnBrk="0" hangingPunct="0">
              <a:defRPr/>
            </a:pPr>
            <a:fld id="{E78B8338-E538-433B-B235-816AB851FCB1}" type="slidenum">
              <a:rPr lang="en-US" sz="1400">
                <a:solidFill>
                  <a:srgbClr val="A71930"/>
                </a:solidFill>
              </a:rPr>
              <a:pPr algn="r" eaLnBrk="0" hangingPunct="0">
                <a:defRPr/>
              </a:pPr>
              <a:t>‹#›</a:t>
            </a:fld>
            <a:endParaRPr lang="en-US" sz="1400">
              <a:solidFill>
                <a:srgbClr val="A71930"/>
              </a:solidFill>
            </a:endParaRPr>
          </a:p>
        </p:txBody>
      </p:sp>
      <p:pic>
        <p:nvPicPr>
          <p:cNvPr id="1029" name="Picture 7" descr="amarach rgb2"/>
          <p:cNvPicPr>
            <a:picLocks noChangeAspect="1" noChangeArrowheads="1"/>
          </p:cNvPicPr>
          <p:nvPr/>
        </p:nvPicPr>
        <p:blipFill>
          <a:blip r:embed="rId15" cstate="print"/>
          <a:srcRect/>
          <a:stretch>
            <a:fillRect/>
          </a:stretch>
        </p:blipFill>
        <p:spPr bwMode="auto">
          <a:xfrm>
            <a:off x="7759700" y="0"/>
            <a:ext cx="1397000" cy="896938"/>
          </a:xfrm>
          <a:prstGeom prst="rect">
            <a:avLst/>
          </a:prstGeom>
          <a:noFill/>
          <a:ln w="9525">
            <a:noFill/>
            <a:miter lim="800000"/>
            <a:headEnd/>
            <a:tailEnd/>
          </a:ln>
        </p:spPr>
      </p:pic>
      <p:sp>
        <p:nvSpPr>
          <p:cNvPr id="1032" name="Text Box 8"/>
          <p:cNvSpPr txBox="1">
            <a:spLocks noChangeArrowheads="1"/>
          </p:cNvSpPr>
          <p:nvPr/>
        </p:nvSpPr>
        <p:spPr bwMode="auto">
          <a:xfrm>
            <a:off x="123825" y="6264275"/>
            <a:ext cx="4865688" cy="366713"/>
          </a:xfrm>
          <a:prstGeom prst="rect">
            <a:avLst/>
          </a:prstGeom>
          <a:noFill/>
          <a:ln w="9525">
            <a:noFill/>
            <a:miter lim="800000"/>
            <a:headEnd/>
            <a:tailEnd/>
          </a:ln>
          <a:effectLst/>
        </p:spPr>
        <p:txBody>
          <a:bodyPr>
            <a:spAutoFit/>
          </a:bodyPr>
          <a:lstStyle/>
          <a:p>
            <a:pPr algn="ctr">
              <a:defRPr/>
            </a:pPr>
            <a:endParaRPr lang="en-US"/>
          </a:p>
        </p:txBody>
      </p:sp>
      <p:sp>
        <p:nvSpPr>
          <p:cNvPr id="9" name="Text Box 11"/>
          <p:cNvSpPr txBox="1">
            <a:spLocks noChangeArrowheads="1"/>
          </p:cNvSpPr>
          <p:nvPr userDrawn="1"/>
        </p:nvSpPr>
        <p:spPr bwMode="auto">
          <a:xfrm>
            <a:off x="0" y="6517394"/>
            <a:ext cx="2486065" cy="307777"/>
          </a:xfrm>
          <a:prstGeom prst="rect">
            <a:avLst/>
          </a:prstGeom>
          <a:noFill/>
          <a:ln w="9525">
            <a:noFill/>
            <a:miter lim="800000"/>
            <a:headEnd/>
            <a:tailEnd/>
          </a:ln>
          <a:effectLst/>
        </p:spPr>
        <p:txBody>
          <a:bodyPr wrap="none">
            <a:spAutoFit/>
          </a:bodyPr>
          <a:lstStyle/>
          <a:p>
            <a:pPr>
              <a:defRPr/>
            </a:pPr>
            <a:r>
              <a:rPr lang="en-GB" sz="1400" b="1" dirty="0" smtClean="0">
                <a:solidFill>
                  <a:srgbClr val="A71930"/>
                </a:solidFill>
              </a:rPr>
              <a:t>Knowledge About Abortion</a:t>
            </a:r>
            <a:endParaRPr lang="en-US" sz="1400" dirty="0">
              <a:solidFill>
                <a:srgbClr val="A71930"/>
              </a:solidFill>
            </a:endParaRPr>
          </a:p>
        </p:txBody>
      </p:sp>
    </p:spTree>
  </p:cSld>
  <p:clrMap bg1="lt1" tx1="dk1" bg2="lt2" tx2="dk2" accent1="accent1" accent2="accent2" accent3="accent3" accent4="accent4" accent5="accent5" accent6="accent6" hlink="hlink" folHlink="folHlink"/>
  <p:sldLayoutIdLst>
    <p:sldLayoutId id="214748420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9" r:id="rId11"/>
    <p:sldLayoutId id="2147484218" r:id="rId12"/>
    <p:sldLayoutId id="2147484222" r:id="rId13"/>
  </p:sldLayoutIdLst>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0" fontAlgn="base" hangingPunct="0">
        <a:spcBef>
          <a:spcPct val="0"/>
        </a:spcBef>
        <a:spcAft>
          <a:spcPct val="0"/>
        </a:spcAft>
        <a:buClr>
          <a:srgbClr val="A71930"/>
        </a:buClr>
        <a:buSzPct val="80000"/>
        <a:buFont typeface="Wingdings" pitchFamily="2" charset="2"/>
        <a:buChar char="Ø"/>
        <a:defRPr sz="3200" b="1">
          <a:solidFill>
            <a:schemeClr val="tx1"/>
          </a:solidFill>
          <a:latin typeface="+mn-lt"/>
          <a:ea typeface="+mn-ea"/>
          <a:cs typeface="+mn-cs"/>
        </a:defRPr>
      </a:lvl1pPr>
      <a:lvl2pPr marL="742950" indent="-285750" algn="l" rtl="0" eaLnBrk="0" fontAlgn="base" hangingPunct="0">
        <a:spcBef>
          <a:spcPct val="0"/>
        </a:spcBef>
        <a:spcAft>
          <a:spcPct val="0"/>
        </a:spcAft>
        <a:buClr>
          <a:srgbClr val="A71930"/>
        </a:buClr>
        <a:buSzPct val="80000"/>
        <a:buFont typeface="Wingdings" pitchFamily="2" charset="2"/>
        <a:buChar char="Ø"/>
        <a:defRPr sz="2800" b="1">
          <a:solidFill>
            <a:schemeClr val="tx1"/>
          </a:solidFill>
          <a:latin typeface="+mn-lt"/>
        </a:defRPr>
      </a:lvl2pPr>
      <a:lvl3pPr marL="1143000" indent="-228600" algn="l" rtl="0" eaLnBrk="0" fontAlgn="base" hangingPunct="0">
        <a:spcBef>
          <a:spcPct val="0"/>
        </a:spcBef>
        <a:spcAft>
          <a:spcPct val="0"/>
        </a:spcAft>
        <a:buClr>
          <a:srgbClr val="A71930"/>
        </a:buClr>
        <a:buChar char="–"/>
        <a:defRPr sz="2400" b="1">
          <a:solidFill>
            <a:schemeClr val="tx1"/>
          </a:solidFill>
          <a:latin typeface="+mn-lt"/>
        </a:defRPr>
      </a:lvl3pPr>
      <a:lvl4pPr marL="1600200" indent="-228600" algn="l" rtl="0" eaLnBrk="0" fontAlgn="base" hangingPunct="0">
        <a:spcBef>
          <a:spcPct val="0"/>
        </a:spcBef>
        <a:spcAft>
          <a:spcPct val="0"/>
        </a:spcAft>
        <a:buClr>
          <a:srgbClr val="A71930"/>
        </a:buClr>
        <a:buChar char="–"/>
        <a:defRPr sz="2000" b="1">
          <a:solidFill>
            <a:schemeClr val="tx1"/>
          </a:solidFill>
          <a:latin typeface="+mn-lt"/>
        </a:defRPr>
      </a:lvl4pPr>
      <a:lvl5pPr marL="2057400" indent="-228600" algn="l" rtl="0" eaLnBrk="0" fontAlgn="base" hangingPunct="0">
        <a:spcBef>
          <a:spcPct val="0"/>
        </a:spcBef>
        <a:spcAft>
          <a:spcPct val="0"/>
        </a:spcAft>
        <a:buClr>
          <a:srgbClr val="A71930"/>
        </a:buClr>
        <a:buChar char="–"/>
        <a:defRPr sz="2000" b="1">
          <a:solidFill>
            <a:schemeClr val="tx1"/>
          </a:solidFill>
          <a:latin typeface="+mn-lt"/>
        </a:defRPr>
      </a:lvl5pPr>
      <a:lvl6pPr marL="2514600" indent="-228600" algn="l" rtl="0" eaLnBrk="1" fontAlgn="base" hangingPunct="1">
        <a:spcBef>
          <a:spcPct val="0"/>
        </a:spcBef>
        <a:spcAft>
          <a:spcPct val="0"/>
        </a:spcAft>
        <a:buClr>
          <a:srgbClr val="A71930"/>
        </a:buClr>
        <a:buChar char="–"/>
        <a:defRPr b="1">
          <a:solidFill>
            <a:schemeClr val="tx1"/>
          </a:solidFill>
          <a:latin typeface="+mn-lt"/>
        </a:defRPr>
      </a:lvl6pPr>
      <a:lvl7pPr marL="2971800" indent="-228600" algn="l" rtl="0" eaLnBrk="1" fontAlgn="base" hangingPunct="1">
        <a:spcBef>
          <a:spcPct val="0"/>
        </a:spcBef>
        <a:spcAft>
          <a:spcPct val="0"/>
        </a:spcAft>
        <a:buClr>
          <a:srgbClr val="A71930"/>
        </a:buClr>
        <a:buChar char="–"/>
        <a:defRPr b="1">
          <a:solidFill>
            <a:schemeClr val="tx1"/>
          </a:solidFill>
          <a:latin typeface="+mn-lt"/>
        </a:defRPr>
      </a:lvl7pPr>
      <a:lvl8pPr marL="3429000" indent="-228600" algn="l" rtl="0" eaLnBrk="1" fontAlgn="base" hangingPunct="1">
        <a:spcBef>
          <a:spcPct val="0"/>
        </a:spcBef>
        <a:spcAft>
          <a:spcPct val="0"/>
        </a:spcAft>
        <a:buClr>
          <a:srgbClr val="A71930"/>
        </a:buClr>
        <a:buChar char="–"/>
        <a:defRPr b="1">
          <a:solidFill>
            <a:schemeClr val="tx1"/>
          </a:solidFill>
          <a:latin typeface="+mn-lt"/>
        </a:defRPr>
      </a:lvl8pPr>
      <a:lvl9pPr marL="3886200" indent="-228600" algn="l" rtl="0" eaLnBrk="1" fontAlgn="base" hangingPunct="1">
        <a:spcBef>
          <a:spcPct val="0"/>
        </a:spcBef>
        <a:spcAft>
          <a:spcPct val="0"/>
        </a:spcAft>
        <a:buClr>
          <a:srgbClr val="A71930"/>
        </a:buClr>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A3A0B-E2D9-4724-BD2D-CF74095F9AC2}" type="datetimeFigureOut">
              <a:rPr lang="en-IE" smtClean="0"/>
              <a:pPr/>
              <a:t>06/11/2017</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678A7E-452A-42A9-99E6-79E5EBB6B704}" type="slidenum">
              <a:rPr lang="en-IE" smtClean="0"/>
              <a:pPr/>
              <a:t>‹#›</a:t>
            </a:fld>
            <a:endParaRPr lang="en-IE"/>
          </a:p>
        </p:txBody>
      </p:sp>
    </p:spTree>
    <p:extLst>
      <p:ext uri="{BB962C8B-B14F-4D97-AF65-F5344CB8AC3E}">
        <p14:creationId xmlns:p14="http://schemas.microsoft.com/office/powerpoint/2010/main" val="120965048"/>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chart" Target="../charts/chart1.xml"/><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chart" Target="../charts/chart2.xml"/><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3.jpe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3"/>
          <a:stretch>
            <a:fillRect/>
          </a:stretch>
        </p:blipFill>
        <p:spPr bwMode="auto">
          <a:xfrm>
            <a:off x="0" y="0"/>
            <a:ext cx="9144000" cy="6858000"/>
          </a:xfrm>
          <a:prstGeom prst="rect">
            <a:avLst/>
          </a:prstGeom>
          <a:noFill/>
          <a:ln w="9525">
            <a:noFill/>
            <a:miter lim="800000"/>
            <a:headEnd/>
            <a:tailEnd/>
          </a:ln>
        </p:spPr>
      </p:pic>
      <p:pic>
        <p:nvPicPr>
          <p:cNvPr id="4099" name="Picture 3" descr="\\cwads01\users\adrian\My Pictures\Amárach Research.JPG"/>
          <p:cNvPicPr>
            <a:picLocks noChangeAspect="1" noChangeArrowheads="1"/>
          </p:cNvPicPr>
          <p:nvPr/>
        </p:nvPicPr>
        <p:blipFill>
          <a:blip r:embed="rId4" cstate="print"/>
          <a:srcRect/>
          <a:stretch>
            <a:fillRect/>
          </a:stretch>
        </p:blipFill>
        <p:spPr bwMode="auto">
          <a:xfrm>
            <a:off x="7442200" y="0"/>
            <a:ext cx="1714500" cy="1101725"/>
          </a:xfrm>
          <a:prstGeom prst="rect">
            <a:avLst/>
          </a:prstGeom>
          <a:noFill/>
          <a:ln w="9525">
            <a:noFill/>
            <a:miter lim="800000"/>
            <a:headEnd/>
            <a:tailEnd/>
          </a:ln>
        </p:spPr>
      </p:pic>
      <p:sp>
        <p:nvSpPr>
          <p:cNvPr id="10" name="Text Box 6"/>
          <p:cNvSpPr txBox="1">
            <a:spLocks noChangeArrowheads="1"/>
          </p:cNvSpPr>
          <p:nvPr/>
        </p:nvSpPr>
        <p:spPr bwMode="auto">
          <a:xfrm>
            <a:off x="1965961" y="3982498"/>
            <a:ext cx="7178040" cy="1754326"/>
          </a:xfrm>
          <a:prstGeom prst="rect">
            <a:avLst/>
          </a:prstGeom>
          <a:solidFill>
            <a:schemeClr val="bg1">
              <a:lumMod val="85000"/>
              <a:alpha val="70000"/>
            </a:schemeClr>
          </a:solidFill>
          <a:ln w="9525">
            <a:noFill/>
            <a:miter lim="800000"/>
            <a:headEnd/>
            <a:tailEnd/>
          </a:ln>
        </p:spPr>
        <p:txBody>
          <a:bodyPr wrap="square">
            <a:spAutoFit/>
          </a:bodyPr>
          <a:lstStyle/>
          <a:p>
            <a:pPr algn="r">
              <a:defRPr/>
            </a:pPr>
            <a:r>
              <a:rPr lang="en-GB" sz="4400" dirty="0">
                <a:solidFill>
                  <a:srgbClr val="FF0000"/>
                </a:solidFill>
                <a:effectLst>
                  <a:outerShdw blurRad="38100" dist="38100" dir="2700000" algn="tl">
                    <a:srgbClr val="000000">
                      <a:alpha val="43137"/>
                    </a:srgbClr>
                  </a:outerShdw>
                </a:effectLst>
              </a:rPr>
              <a:t>k</a:t>
            </a:r>
            <a:r>
              <a:rPr lang="en-GB" sz="4400" dirty="0" smtClean="0">
                <a:solidFill>
                  <a:srgbClr val="FF0000"/>
                </a:solidFill>
                <a:effectLst>
                  <a:outerShdw blurRad="38100" dist="38100" dir="2700000" algn="tl">
                    <a:srgbClr val="000000">
                      <a:alpha val="43137"/>
                    </a:srgbClr>
                  </a:outerShdw>
                </a:effectLst>
              </a:rPr>
              <a:t>nowledge about </a:t>
            </a:r>
            <a:r>
              <a:rPr lang="en-GB" sz="4400" dirty="0">
                <a:solidFill>
                  <a:srgbClr val="FF0000"/>
                </a:solidFill>
                <a:effectLst>
                  <a:outerShdw blurRad="38100" dist="38100" dir="2700000" algn="tl">
                    <a:srgbClr val="000000">
                      <a:alpha val="43137"/>
                    </a:srgbClr>
                  </a:outerShdw>
                </a:effectLst>
              </a:rPr>
              <a:t>a</a:t>
            </a:r>
            <a:r>
              <a:rPr lang="en-GB" sz="4400" dirty="0" smtClean="0">
                <a:solidFill>
                  <a:srgbClr val="FF0000"/>
                </a:solidFill>
                <a:effectLst>
                  <a:outerShdw blurRad="38100" dist="38100" dir="2700000" algn="tl">
                    <a:srgbClr val="000000">
                      <a:alpha val="43137"/>
                    </a:srgbClr>
                  </a:outerShdw>
                </a:effectLst>
              </a:rPr>
              <a:t>bortion</a:t>
            </a:r>
            <a:endParaRPr lang="en-GB" sz="4400" dirty="0" smtClean="0">
              <a:solidFill>
                <a:srgbClr val="FF0000"/>
              </a:solidFill>
              <a:effectLst>
                <a:outerShdw blurRad="38100" dist="38100" dir="2700000" algn="tl">
                  <a:srgbClr val="000000">
                    <a:alpha val="43137"/>
                  </a:srgbClr>
                </a:outerShdw>
              </a:effectLst>
            </a:endParaRPr>
          </a:p>
          <a:p>
            <a:pPr algn="r">
              <a:defRPr/>
            </a:pPr>
            <a:r>
              <a:rPr lang="en-GB" sz="3200" dirty="0">
                <a:solidFill>
                  <a:schemeClr val="bg1"/>
                </a:solidFill>
                <a:effectLst>
                  <a:outerShdw blurRad="38100" dist="38100" dir="2700000" algn="tl">
                    <a:srgbClr val="000000">
                      <a:alpha val="43137"/>
                    </a:srgbClr>
                  </a:outerShdw>
                </a:effectLst>
              </a:rPr>
              <a:t>An </a:t>
            </a:r>
            <a:r>
              <a:rPr lang="en-GB" sz="3200" b="1" dirty="0" smtClean="0">
                <a:solidFill>
                  <a:schemeClr val="bg1"/>
                </a:solidFill>
                <a:effectLst>
                  <a:outerShdw blurRad="38100" dist="38100" dir="2700000" algn="tl">
                    <a:srgbClr val="000000">
                      <a:alpha val="43137"/>
                    </a:srgbClr>
                  </a:outerShdw>
                </a:effectLst>
              </a:rPr>
              <a:t>Amárach Research </a:t>
            </a:r>
            <a:r>
              <a:rPr lang="en-GB" sz="3200" dirty="0" smtClean="0">
                <a:solidFill>
                  <a:schemeClr val="bg1"/>
                </a:solidFill>
                <a:effectLst>
                  <a:outerShdw blurRad="38100" dist="38100" dir="2700000" algn="tl">
                    <a:srgbClr val="000000">
                      <a:alpha val="43137"/>
                    </a:srgbClr>
                  </a:outerShdw>
                </a:effectLst>
              </a:rPr>
              <a:t>Briefing</a:t>
            </a:r>
            <a:r>
              <a:rPr lang="en-GB" sz="3600" dirty="0" smtClean="0">
                <a:solidFill>
                  <a:schemeClr val="bg1"/>
                </a:solidFill>
                <a:effectLst>
                  <a:outerShdw blurRad="38100" dist="38100" dir="2700000" algn="tl">
                    <a:srgbClr val="000000">
                      <a:alpha val="43137"/>
                    </a:srgbClr>
                  </a:outerShdw>
                </a:effectLst>
              </a:rPr>
              <a:t/>
            </a:r>
            <a:br>
              <a:rPr lang="en-GB" sz="3600" dirty="0" smtClean="0">
                <a:solidFill>
                  <a:schemeClr val="bg1"/>
                </a:solidFill>
                <a:effectLst>
                  <a:outerShdw blurRad="38100" dist="38100" dir="2700000" algn="tl">
                    <a:srgbClr val="000000">
                      <a:alpha val="43137"/>
                    </a:srgbClr>
                  </a:outerShdw>
                </a:effectLst>
              </a:rPr>
            </a:br>
            <a:r>
              <a:rPr lang="en-GB" sz="3200" dirty="0" smtClean="0">
                <a:solidFill>
                  <a:srgbClr val="FF0000"/>
                </a:solidFill>
                <a:effectLst>
                  <a:outerShdw blurRad="38100" dist="38100" dir="2700000" algn="tl">
                    <a:srgbClr val="000000">
                      <a:alpha val="43137"/>
                    </a:srgbClr>
                  </a:outerShdw>
                </a:effectLst>
              </a:rPr>
              <a:t>May 2017</a:t>
            </a:r>
            <a:endParaRPr lang="en-GB" sz="3200"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70340" y="216609"/>
            <a:ext cx="7000875" cy="525462"/>
          </a:xfrm>
          <a:noFill/>
          <a:ln>
            <a:miter lim="800000"/>
            <a:headEnd/>
            <a:tailEnd/>
          </a:ln>
        </p:spPr>
        <p:txBody>
          <a:bodyPr vert="horz" wrap="square" lIns="91440" tIns="45720" rIns="91440" bIns="45720" numCol="1" compatLnSpc="1">
            <a:prstTxWarp prst="textNoShape">
              <a:avLst/>
            </a:prstTxWarp>
          </a:bodyPr>
          <a:lstStyle/>
          <a:p>
            <a:pPr eaLnBrk="1" hangingPunct="1"/>
            <a:r>
              <a:rPr lang="en-IE" b="0" dirty="0" smtClean="0">
                <a:ea typeface="ＭＳ Ｐゴシック"/>
              </a:rPr>
              <a:t>Methodology</a:t>
            </a:r>
          </a:p>
        </p:txBody>
      </p:sp>
      <p:sp>
        <p:nvSpPr>
          <p:cNvPr id="12291" name="TextBox 6"/>
          <p:cNvSpPr txBox="1">
            <a:spLocks noChangeArrowheads="1"/>
          </p:cNvSpPr>
          <p:nvPr/>
        </p:nvSpPr>
        <p:spPr bwMode="auto">
          <a:xfrm>
            <a:off x="4078936" y="1871273"/>
            <a:ext cx="4654003" cy="4031873"/>
          </a:xfrm>
          <a:prstGeom prst="rect">
            <a:avLst/>
          </a:prstGeom>
          <a:noFill/>
          <a:ln w="9525">
            <a:noFill/>
            <a:miter lim="800000"/>
            <a:headEnd/>
            <a:tailEnd/>
          </a:ln>
        </p:spPr>
        <p:txBody>
          <a:bodyPr wrap="square">
            <a:spAutoFit/>
          </a:bodyPr>
          <a:lstStyle/>
          <a:p>
            <a:pPr marL="266700" indent="-266700">
              <a:buBlip>
                <a:blip r:embed="rId3"/>
              </a:buBlip>
            </a:pPr>
            <a:r>
              <a:rPr lang="en-IE" sz="1600" b="0" dirty="0" smtClean="0"/>
              <a:t>The questions analysed in this report were included in Amárach’s monthly online omnibus poll of 1,000 adults aged 16 and over. </a:t>
            </a:r>
          </a:p>
          <a:p>
            <a:pPr marL="266700" indent="-266700">
              <a:buBlip>
                <a:blip r:embed="rId3"/>
              </a:buBlip>
            </a:pPr>
            <a:endParaRPr lang="en-IE" sz="1600" dirty="0" smtClean="0"/>
          </a:p>
          <a:p>
            <a:pPr marL="266700" indent="-266700">
              <a:buBlip>
                <a:blip r:embed="rId3"/>
              </a:buBlip>
            </a:pPr>
            <a:r>
              <a:rPr lang="en-IE" sz="1600" dirty="0" smtClean="0"/>
              <a:t>The </a:t>
            </a:r>
            <a:r>
              <a:rPr lang="en-IE" sz="1600" dirty="0" smtClean="0"/>
              <a:t>research </a:t>
            </a:r>
            <a:r>
              <a:rPr lang="en-IE" sz="1600" dirty="0" smtClean="0"/>
              <a:t>reported here is based on findings from </a:t>
            </a:r>
            <a:r>
              <a:rPr lang="en-IE" sz="1600" dirty="0" smtClean="0"/>
              <a:t>omnibus </a:t>
            </a:r>
            <a:r>
              <a:rPr lang="en-IE" sz="1600" dirty="0" smtClean="0"/>
              <a:t>fieldwork was conducted </a:t>
            </a:r>
            <a:r>
              <a:rPr lang="en-IE" sz="1600" dirty="0" smtClean="0"/>
              <a:t>in May 2017.</a:t>
            </a:r>
            <a:endParaRPr lang="en-IE" sz="1600" b="0" dirty="0" smtClean="0"/>
          </a:p>
          <a:p>
            <a:pPr marL="266700" indent="-266700">
              <a:buBlip>
                <a:blip r:embed="rId3"/>
              </a:buBlip>
            </a:pPr>
            <a:endParaRPr lang="en-IE" sz="1600" b="0" dirty="0" smtClean="0"/>
          </a:p>
          <a:p>
            <a:pPr marL="266700" indent="-266700">
              <a:buBlip>
                <a:blip r:embed="rId3"/>
              </a:buBlip>
            </a:pPr>
            <a:r>
              <a:rPr lang="en-IE" sz="1600" dirty="0" smtClean="0"/>
              <a:t>The questions relating to abortion were asked of those aged 18 and over in the survey (</a:t>
            </a:r>
            <a:r>
              <a:rPr lang="en-IE" sz="1600" dirty="0" smtClean="0"/>
              <a:t>998 </a:t>
            </a:r>
            <a:r>
              <a:rPr lang="en-IE" sz="1600" dirty="0" smtClean="0"/>
              <a:t>adults)</a:t>
            </a:r>
            <a:r>
              <a:rPr lang="en-IE" sz="1600" b="0" dirty="0" smtClean="0"/>
              <a:t>.</a:t>
            </a:r>
          </a:p>
          <a:p>
            <a:pPr marL="266700" indent="-266700">
              <a:buBlip>
                <a:blip r:embed="rId3"/>
              </a:buBlip>
            </a:pPr>
            <a:endParaRPr lang="en-IE" sz="1600" b="0" dirty="0" smtClean="0"/>
          </a:p>
          <a:p>
            <a:pPr marL="266700" indent="-266700">
              <a:buBlip>
                <a:blip r:embed="rId3"/>
              </a:buBlip>
            </a:pPr>
            <a:r>
              <a:rPr lang="ga-IE" sz="1600" dirty="0" smtClean="0"/>
              <a:t>W</a:t>
            </a:r>
            <a:r>
              <a:rPr lang="en-IE" sz="1600" dirty="0" smtClean="0"/>
              <a:t>eighting was applied to make them representative of the total adult population in Ireland, in accordance with standard sampling practice.</a:t>
            </a:r>
            <a:endParaRPr lang="en-US" sz="1600" b="0" dirty="0"/>
          </a:p>
        </p:txBody>
      </p:sp>
      <p:pic>
        <p:nvPicPr>
          <p:cNvPr id="8" name="Picture 7"/>
          <p:cNvPicPr>
            <a:picLocks noChangeAspect="1"/>
          </p:cNvPicPr>
          <p:nvPr/>
        </p:nvPicPr>
        <p:blipFill>
          <a:blip r:embed="rId4"/>
          <a:stretch>
            <a:fillRect/>
          </a:stretch>
        </p:blipFill>
        <p:spPr>
          <a:xfrm flipH="1">
            <a:off x="554766" y="2181580"/>
            <a:ext cx="3107005" cy="299253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bwMode="auto">
          <a:xfrm>
            <a:off x="0" y="258812"/>
            <a:ext cx="7000875" cy="525462"/>
          </a:xfrm>
          <a:prstGeom prst="rect">
            <a:avLst/>
          </a:prstGeom>
          <a:noFill/>
          <a:ln>
            <a:miter lim="800000"/>
            <a:headEnd/>
            <a:tailEnd/>
          </a:ln>
        </p:spPr>
        <p:txBody>
          <a:bodyPr vert="horz" wrap="square" lIns="91440" tIns="45720" rIns="91440" bIns="45720" numCol="1" compatLnSpc="1">
            <a:prstTxWarp prst="textNoShape">
              <a:avLst/>
            </a:prstTxWarp>
          </a:bodyPr>
          <a:lstStyle/>
          <a:p>
            <a:pPr eaLnBrk="1" hangingPunct="1"/>
            <a:r>
              <a:rPr lang="en-IE" b="0" dirty="0" smtClean="0">
                <a:ea typeface="ＭＳ Ｐゴシック"/>
              </a:rPr>
              <a:t>Current </a:t>
            </a:r>
            <a:r>
              <a:rPr lang="en-IE" b="0" dirty="0" smtClean="0">
                <a:ea typeface="ＭＳ Ｐゴシック"/>
              </a:rPr>
              <a:t>Knowledge – I </a:t>
            </a:r>
            <a:endParaRPr lang="en-IE" b="0" dirty="0" smtClean="0">
              <a:ea typeface="ＭＳ Ｐゴシック"/>
            </a:endParaRPr>
          </a:p>
        </p:txBody>
      </p:sp>
      <p:sp>
        <p:nvSpPr>
          <p:cNvPr id="10" name="TextBox 13"/>
          <p:cNvSpPr txBox="1">
            <a:spLocks noChangeArrowheads="1"/>
          </p:cNvSpPr>
          <p:nvPr/>
        </p:nvSpPr>
        <p:spPr bwMode="auto">
          <a:xfrm>
            <a:off x="56272" y="1063866"/>
            <a:ext cx="9087728" cy="830997"/>
          </a:xfrm>
          <a:prstGeom prst="rect">
            <a:avLst/>
          </a:prstGeom>
          <a:noFill/>
          <a:ln w="9525">
            <a:noFill/>
            <a:miter lim="800000"/>
            <a:headEnd/>
            <a:tailEnd/>
          </a:ln>
        </p:spPr>
        <p:txBody>
          <a:bodyPr wrap="square">
            <a:spAutoFit/>
          </a:bodyPr>
          <a:lstStyle/>
          <a:p>
            <a:r>
              <a:rPr lang="en-IE" sz="1600" b="1" dirty="0" smtClean="0"/>
              <a:t>Q: </a:t>
            </a:r>
            <a:r>
              <a:rPr lang="en-IE" sz="1600" b="1" dirty="0"/>
              <a:t>If you were to estimate, what proportion of pregnancies would you say end in abortion </a:t>
            </a:r>
            <a:r>
              <a:rPr lang="en-IE" sz="1600" b="1" dirty="0" smtClean="0"/>
              <a:t/>
            </a:r>
            <a:br>
              <a:rPr lang="en-IE" sz="1600" b="1" dirty="0" smtClean="0"/>
            </a:br>
            <a:r>
              <a:rPr lang="en-IE" sz="1600" b="1" dirty="0" smtClean="0"/>
              <a:t>     in </a:t>
            </a:r>
            <a:r>
              <a:rPr lang="en-IE" sz="1600" b="1" dirty="0"/>
              <a:t>England and Wales</a:t>
            </a:r>
            <a:r>
              <a:rPr lang="en-IE" sz="1600" b="1" dirty="0" smtClean="0"/>
              <a:t>?</a:t>
            </a:r>
            <a:r>
              <a:rPr lang="en-US" sz="1600" b="1" dirty="0" smtClean="0"/>
              <a:t/>
            </a:r>
            <a:br>
              <a:rPr lang="en-US" sz="1600" b="1" dirty="0" smtClean="0"/>
            </a:br>
            <a:r>
              <a:rPr lang="en-US" sz="1600" b="1" dirty="0" smtClean="0"/>
              <a:t>     </a:t>
            </a:r>
            <a:r>
              <a:rPr lang="en-US" sz="1600" i="1" dirty="0" smtClean="0"/>
              <a:t>base: all adults 18+</a:t>
            </a:r>
            <a:endParaRPr lang="en-IE" sz="1600" i="1" dirty="0"/>
          </a:p>
        </p:txBody>
      </p:sp>
      <p:sp>
        <p:nvSpPr>
          <p:cNvPr id="17" name="TextBox 6"/>
          <p:cNvSpPr txBox="1">
            <a:spLocks noChangeArrowheads="1"/>
          </p:cNvSpPr>
          <p:nvPr/>
        </p:nvSpPr>
        <p:spPr bwMode="auto">
          <a:xfrm>
            <a:off x="6572250" y="2067797"/>
            <a:ext cx="2377440" cy="4031873"/>
          </a:xfrm>
          <a:prstGeom prst="rect">
            <a:avLst/>
          </a:prstGeom>
          <a:noFill/>
          <a:ln w="9525">
            <a:noFill/>
            <a:miter lim="800000"/>
            <a:headEnd/>
            <a:tailEnd/>
          </a:ln>
        </p:spPr>
        <p:txBody>
          <a:bodyPr wrap="square">
            <a:spAutoFit/>
          </a:bodyPr>
          <a:lstStyle/>
          <a:p>
            <a:pPr marL="266700" indent="-266700">
              <a:buBlip>
                <a:blip r:embed="rId3"/>
              </a:buBlip>
            </a:pPr>
            <a:r>
              <a:rPr lang="en-IE" sz="1600" b="0" dirty="0" smtClean="0"/>
              <a:t>Only 1 in 20 Irish people know the actual incidence of abortion in England &amp; Wales. </a:t>
            </a:r>
            <a:endParaRPr lang="en-IE" sz="1600" b="0" dirty="0" smtClean="0"/>
          </a:p>
          <a:p>
            <a:pPr marL="266700" indent="-266700">
              <a:buBlip>
                <a:blip r:embed="rId3"/>
              </a:buBlip>
            </a:pPr>
            <a:endParaRPr lang="en-IE" sz="1600" dirty="0" smtClean="0"/>
          </a:p>
          <a:p>
            <a:pPr marL="266700" indent="-266700">
              <a:buBlip>
                <a:blip r:embed="rId3"/>
              </a:buBlip>
            </a:pPr>
            <a:r>
              <a:rPr lang="en-IE" sz="1600" dirty="0" smtClean="0"/>
              <a:t>Although 1 in 4 claim not to know, the majority already have an impression as to the incidence of abortion in England &amp; Wales, whether accurate or not</a:t>
            </a:r>
            <a:r>
              <a:rPr lang="en-IE" sz="1600" b="0" dirty="0" smtClean="0"/>
              <a:t>.</a:t>
            </a:r>
            <a:endParaRPr lang="en-IE" sz="1600" b="0" dirty="0" smtClean="0"/>
          </a:p>
          <a:p>
            <a:pPr marL="266700" indent="-266700">
              <a:buBlip>
                <a:blip r:embed="rId3"/>
              </a:buBlip>
            </a:pPr>
            <a:endParaRPr lang="en-IE" sz="1600" dirty="0"/>
          </a:p>
          <a:p>
            <a:pPr marL="266700" indent="-266700"/>
            <a:endParaRPr lang="en-IE" sz="1600" b="0" dirty="0" smtClean="0"/>
          </a:p>
        </p:txBody>
      </p:sp>
      <p:graphicFrame>
        <p:nvGraphicFramePr>
          <p:cNvPr id="7" name="Chart 6"/>
          <p:cNvGraphicFramePr/>
          <p:nvPr>
            <p:extLst>
              <p:ext uri="{D42A27DB-BD31-4B8C-83A1-F6EECF244321}">
                <p14:modId xmlns:p14="http://schemas.microsoft.com/office/powerpoint/2010/main" val="582369422"/>
              </p:ext>
            </p:extLst>
          </p:nvPr>
        </p:nvGraphicFramePr>
        <p:xfrm>
          <a:off x="0" y="1907356"/>
          <a:ext cx="6572250" cy="43527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70875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idx="4294967295"/>
          </p:nvPr>
        </p:nvSpPr>
        <p:spPr bwMode="auto">
          <a:xfrm>
            <a:off x="0" y="236806"/>
            <a:ext cx="7089775" cy="525463"/>
          </a:xfrm>
          <a:prstGeom prst="rect">
            <a:avLst/>
          </a:prstGeom>
          <a:noFill/>
          <a:ln>
            <a:miter lim="800000"/>
            <a:headEnd/>
            <a:tailEnd/>
          </a:ln>
        </p:spPr>
        <p:txBody>
          <a:bodyPr vert="horz" wrap="square" lIns="91440" tIns="45720" rIns="91440" bIns="45720" numCol="1" compatLnSpc="1">
            <a:prstTxWarp prst="textNoShape">
              <a:avLst/>
            </a:prstTxWarp>
          </a:bodyPr>
          <a:lstStyle/>
          <a:p>
            <a:r>
              <a:rPr lang="en-IE" dirty="0" smtClean="0">
                <a:ea typeface="ＭＳ Ｐゴシック"/>
              </a:rPr>
              <a:t> </a:t>
            </a:r>
            <a:r>
              <a:rPr lang="en-IE" b="0" dirty="0" smtClean="0">
                <a:ea typeface="ＭＳ Ｐゴシック"/>
              </a:rPr>
              <a:t>Current </a:t>
            </a:r>
            <a:r>
              <a:rPr lang="en-IE" b="0" dirty="0" smtClean="0">
                <a:ea typeface="ＭＳ Ｐゴシック"/>
              </a:rPr>
              <a:t>Knowledge – II </a:t>
            </a:r>
            <a:endParaRPr lang="en-US" b="0" dirty="0" smtClean="0">
              <a:ea typeface="ＭＳ Ｐゴシック"/>
            </a:endParaRPr>
          </a:p>
        </p:txBody>
      </p:sp>
      <p:sp>
        <p:nvSpPr>
          <p:cNvPr id="7" name="TextBox 6"/>
          <p:cNvSpPr txBox="1"/>
          <p:nvPr/>
        </p:nvSpPr>
        <p:spPr>
          <a:xfrm>
            <a:off x="4544290" y="6404173"/>
            <a:ext cx="4294910" cy="307777"/>
          </a:xfrm>
          <a:prstGeom prst="rect">
            <a:avLst/>
          </a:prstGeom>
          <a:noFill/>
        </p:spPr>
        <p:txBody>
          <a:bodyPr wrap="square" rtlCol="0">
            <a:spAutoFit/>
          </a:bodyPr>
          <a:lstStyle/>
          <a:p>
            <a:pPr algn="r"/>
            <a:r>
              <a:rPr lang="en-IE" sz="1400" b="1" dirty="0" smtClean="0"/>
              <a:t>Source</a:t>
            </a:r>
            <a:r>
              <a:rPr lang="en-IE" sz="1400" dirty="0" smtClean="0"/>
              <a:t>: Amárach </a:t>
            </a:r>
            <a:r>
              <a:rPr lang="en-US" sz="1400" dirty="0" smtClean="0"/>
              <a:t>Research, </a:t>
            </a:r>
            <a:r>
              <a:rPr lang="en-US" sz="1400" dirty="0" smtClean="0"/>
              <a:t>May 2017</a:t>
            </a:r>
            <a:endParaRPr lang="en-US" sz="1400" dirty="0"/>
          </a:p>
        </p:txBody>
      </p:sp>
      <p:graphicFrame>
        <p:nvGraphicFramePr>
          <p:cNvPr id="9" name="Content Placeholder 2"/>
          <p:cNvGraphicFramePr>
            <a:graphicFrameLocks/>
          </p:cNvGraphicFramePr>
          <p:nvPr>
            <p:extLst>
              <p:ext uri="{D42A27DB-BD31-4B8C-83A1-F6EECF244321}">
                <p14:modId xmlns:p14="http://schemas.microsoft.com/office/powerpoint/2010/main" val="653864444"/>
              </p:ext>
            </p:extLst>
          </p:nvPr>
        </p:nvGraphicFramePr>
        <p:xfrm>
          <a:off x="175260" y="2010553"/>
          <a:ext cx="8663940" cy="4043156"/>
        </p:xfrm>
        <a:graphic>
          <a:graphicData uri="http://schemas.openxmlformats.org/drawingml/2006/table">
            <a:tbl>
              <a:tblPr firstRow="1" bandRow="1">
                <a:tableStyleId>{21E4AEA4-8DFA-4A89-87EB-49C32662AFE0}</a:tableStyleId>
              </a:tblPr>
              <a:tblGrid>
                <a:gridCol w="2323105"/>
                <a:gridCol w="796377"/>
                <a:gridCol w="661041"/>
                <a:gridCol w="823080"/>
                <a:gridCol w="742061"/>
                <a:gridCol w="770064"/>
                <a:gridCol w="868072"/>
                <a:gridCol w="854071"/>
                <a:gridCol w="826069"/>
              </a:tblGrid>
              <a:tr h="588445">
                <a:tc>
                  <a:txBody>
                    <a:bodyPr/>
                    <a:lstStyle/>
                    <a:p>
                      <a:pPr algn="ctr" fontAlgn="b"/>
                      <a:r>
                        <a:rPr lang="en-US" sz="1400" b="1" i="0" u="none" strike="noStrike" dirty="0" smtClean="0">
                          <a:solidFill>
                            <a:schemeClr val="bg1"/>
                          </a:solidFill>
                          <a:effectLst>
                            <a:outerShdw blurRad="38100" dist="38100" dir="2700000" algn="tl">
                              <a:srgbClr val="000000">
                                <a:alpha val="43137"/>
                              </a:srgbClr>
                            </a:outerShdw>
                          </a:effectLst>
                          <a:latin typeface="+mn-lt"/>
                          <a:cs typeface="Arial" pitchFamily="34" charset="0"/>
                        </a:rPr>
                        <a:t>May 2017</a:t>
                      </a:r>
                      <a:endParaRPr lang="en-US" sz="1400" b="1" i="0" u="none" strike="noStrike" dirty="0">
                        <a:solidFill>
                          <a:schemeClr val="bg1"/>
                        </a:solidFill>
                        <a:effectLst>
                          <a:outerShdw blurRad="38100" dist="38100" dir="2700000" algn="tl">
                            <a:srgbClr val="000000">
                              <a:alpha val="43137"/>
                            </a:srgbClr>
                          </a:outerShdw>
                        </a:effectLst>
                        <a:latin typeface="+mn-lt"/>
                        <a:cs typeface="Arial" pitchFamily="34" charset="0"/>
                      </a:endParaRPr>
                    </a:p>
                  </a:txBody>
                  <a:tcPr marL="9525" marR="9525" marT="9525" marB="0" anchor="ctr"/>
                </a:tc>
                <a:tc>
                  <a:txBody>
                    <a:bodyPr/>
                    <a:lstStyle/>
                    <a:p>
                      <a:pPr algn="ctr" fontAlgn="b"/>
                      <a:r>
                        <a:rPr lang="en-IE" sz="1400" b="0" i="0" u="none" strike="noStrike" dirty="0">
                          <a:solidFill>
                            <a:schemeClr val="bg1"/>
                          </a:solidFill>
                          <a:effectLst>
                            <a:outerShdw blurRad="38100" dist="38100" dir="2700000" algn="tl">
                              <a:srgbClr val="000000">
                                <a:alpha val="43137"/>
                              </a:srgbClr>
                            </a:outerShdw>
                          </a:effectLst>
                          <a:latin typeface="+mn-lt"/>
                          <a:cs typeface="Arial" panose="020B0604020202020204" pitchFamily="34" charset="0"/>
                        </a:rPr>
                        <a:t>TOTAL</a:t>
                      </a:r>
                    </a:p>
                  </a:txBody>
                  <a:tcPr marL="9525" marR="9525" marT="9525" marB="0" anchor="ctr"/>
                </a:tc>
                <a:tc>
                  <a:txBody>
                    <a:bodyPr/>
                    <a:lstStyle/>
                    <a:p>
                      <a:pPr algn="ctr" fontAlgn="b"/>
                      <a:r>
                        <a:rPr lang="en-IE" sz="1400" b="0" i="0" u="none" strike="noStrike" dirty="0">
                          <a:solidFill>
                            <a:schemeClr val="bg1"/>
                          </a:solidFill>
                          <a:effectLst>
                            <a:outerShdw blurRad="38100" dist="38100" dir="2700000" algn="tl">
                              <a:srgbClr val="000000">
                                <a:alpha val="43137"/>
                              </a:srgbClr>
                            </a:outerShdw>
                          </a:effectLst>
                          <a:latin typeface="+mn-lt"/>
                          <a:cs typeface="Arial" panose="020B0604020202020204" pitchFamily="34" charset="0"/>
                        </a:rPr>
                        <a:t> Male</a:t>
                      </a:r>
                    </a:p>
                  </a:txBody>
                  <a:tcPr marL="9525" marR="9525" marT="9525" marB="0" anchor="ctr"/>
                </a:tc>
                <a:tc>
                  <a:txBody>
                    <a:bodyPr/>
                    <a:lstStyle/>
                    <a:p>
                      <a:pPr algn="ctr" fontAlgn="b"/>
                      <a:r>
                        <a:rPr lang="en-IE" sz="1400" b="0" i="0" u="none" strike="noStrike" dirty="0" smtClean="0">
                          <a:solidFill>
                            <a:schemeClr val="bg1"/>
                          </a:solidFill>
                          <a:effectLst>
                            <a:outerShdw blurRad="38100" dist="38100" dir="2700000" algn="tl">
                              <a:srgbClr val="000000">
                                <a:alpha val="43137"/>
                              </a:srgbClr>
                            </a:outerShdw>
                          </a:effectLst>
                          <a:latin typeface="+mn-lt"/>
                          <a:cs typeface="Arial" panose="020B0604020202020204" pitchFamily="34" charset="0"/>
                        </a:rPr>
                        <a:t>Female</a:t>
                      </a:r>
                      <a:endParaRPr lang="en-IE" sz="1400" b="0" i="0" u="none" strike="noStrike" dirty="0">
                        <a:solidFill>
                          <a:schemeClr val="bg1"/>
                        </a:solidFill>
                        <a:effectLst>
                          <a:outerShdw blurRad="38100" dist="38100" dir="2700000" algn="tl">
                            <a:srgbClr val="000000">
                              <a:alpha val="43137"/>
                            </a:srgbClr>
                          </a:outerShdw>
                        </a:effectLst>
                        <a:latin typeface="+mn-lt"/>
                        <a:cs typeface="Arial" panose="020B0604020202020204" pitchFamily="34" charset="0"/>
                      </a:endParaRPr>
                    </a:p>
                  </a:txBody>
                  <a:tcPr marL="9525" marR="9525" marT="9525" marB="0" anchor="ctr"/>
                </a:tc>
                <a:tc>
                  <a:txBody>
                    <a:bodyPr/>
                    <a:lstStyle/>
                    <a:p>
                      <a:pPr algn="ctr" fontAlgn="b"/>
                      <a:r>
                        <a:rPr lang="en-IE" sz="1400" b="0" i="0" u="none" strike="noStrike" dirty="0">
                          <a:solidFill>
                            <a:schemeClr val="bg1"/>
                          </a:solidFill>
                          <a:effectLst>
                            <a:outerShdw blurRad="38100" dist="38100" dir="2700000" algn="tl">
                              <a:srgbClr val="000000">
                                <a:alpha val="43137"/>
                              </a:srgbClr>
                            </a:outerShdw>
                          </a:effectLst>
                          <a:latin typeface="+mn-lt"/>
                          <a:cs typeface="Arial" panose="020B0604020202020204" pitchFamily="34" charset="0"/>
                        </a:rPr>
                        <a:t> </a:t>
                      </a:r>
                      <a:r>
                        <a:rPr lang="en-IE" sz="1400" b="0" i="0" u="none" strike="noStrike" dirty="0" smtClean="0">
                          <a:solidFill>
                            <a:schemeClr val="bg1"/>
                          </a:solidFill>
                          <a:effectLst>
                            <a:outerShdw blurRad="38100" dist="38100" dir="2700000" algn="tl">
                              <a:srgbClr val="000000">
                                <a:alpha val="43137"/>
                              </a:srgbClr>
                            </a:outerShdw>
                          </a:effectLst>
                          <a:latin typeface="+mn-lt"/>
                          <a:cs typeface="Arial" panose="020B0604020202020204" pitchFamily="34" charset="0"/>
                        </a:rPr>
                        <a:t>18-24</a:t>
                      </a:r>
                      <a:endParaRPr lang="en-IE" sz="1400" b="0" i="0" u="none" strike="noStrike" dirty="0">
                        <a:solidFill>
                          <a:schemeClr val="bg1"/>
                        </a:solidFill>
                        <a:effectLst>
                          <a:outerShdw blurRad="38100" dist="38100" dir="2700000" algn="tl">
                            <a:srgbClr val="000000">
                              <a:alpha val="43137"/>
                            </a:srgbClr>
                          </a:outerShdw>
                        </a:effectLst>
                        <a:latin typeface="+mn-lt"/>
                        <a:cs typeface="Arial" panose="020B0604020202020204" pitchFamily="34" charset="0"/>
                      </a:endParaRPr>
                    </a:p>
                  </a:txBody>
                  <a:tcPr marL="9525" marR="9525" marT="9525" marB="0" anchor="ctr"/>
                </a:tc>
                <a:tc>
                  <a:txBody>
                    <a:bodyPr/>
                    <a:lstStyle/>
                    <a:p>
                      <a:pPr algn="ctr" fontAlgn="b"/>
                      <a:r>
                        <a:rPr lang="en-IE" sz="1400" b="0" i="0" u="none" strike="noStrike" dirty="0">
                          <a:solidFill>
                            <a:schemeClr val="bg1"/>
                          </a:solidFill>
                          <a:effectLst>
                            <a:outerShdw blurRad="38100" dist="38100" dir="2700000" algn="tl">
                              <a:srgbClr val="000000">
                                <a:alpha val="43137"/>
                              </a:srgbClr>
                            </a:outerShdw>
                          </a:effectLst>
                          <a:latin typeface="+mn-lt"/>
                          <a:cs typeface="Arial" panose="020B0604020202020204" pitchFamily="34" charset="0"/>
                        </a:rPr>
                        <a:t> 25-34</a:t>
                      </a:r>
                    </a:p>
                  </a:txBody>
                  <a:tcPr marL="9525" marR="9525" marT="9525" marB="0" anchor="ctr"/>
                </a:tc>
                <a:tc>
                  <a:txBody>
                    <a:bodyPr/>
                    <a:lstStyle/>
                    <a:p>
                      <a:pPr algn="ctr" fontAlgn="b"/>
                      <a:r>
                        <a:rPr lang="en-IE" sz="1400" b="0" i="0" u="none" strike="noStrike" dirty="0">
                          <a:solidFill>
                            <a:schemeClr val="bg1"/>
                          </a:solidFill>
                          <a:effectLst>
                            <a:outerShdw blurRad="38100" dist="38100" dir="2700000" algn="tl">
                              <a:srgbClr val="000000">
                                <a:alpha val="43137"/>
                              </a:srgbClr>
                            </a:outerShdw>
                          </a:effectLst>
                          <a:latin typeface="+mn-lt"/>
                          <a:cs typeface="Arial" panose="020B0604020202020204" pitchFamily="34" charset="0"/>
                        </a:rPr>
                        <a:t> 35-44</a:t>
                      </a:r>
                    </a:p>
                  </a:txBody>
                  <a:tcPr marL="9525" marR="9525" marT="9525" marB="0" anchor="ctr"/>
                </a:tc>
                <a:tc>
                  <a:txBody>
                    <a:bodyPr/>
                    <a:lstStyle/>
                    <a:p>
                      <a:pPr algn="ctr" fontAlgn="b"/>
                      <a:r>
                        <a:rPr lang="en-IE" sz="1400" b="0" i="0" u="none" strike="noStrike" dirty="0">
                          <a:solidFill>
                            <a:schemeClr val="bg1"/>
                          </a:solidFill>
                          <a:effectLst>
                            <a:outerShdw blurRad="38100" dist="38100" dir="2700000" algn="tl">
                              <a:srgbClr val="000000">
                                <a:alpha val="43137"/>
                              </a:srgbClr>
                            </a:outerShdw>
                          </a:effectLst>
                          <a:latin typeface="+mn-lt"/>
                          <a:cs typeface="Arial" panose="020B0604020202020204" pitchFamily="34" charset="0"/>
                        </a:rPr>
                        <a:t> 45-54</a:t>
                      </a:r>
                    </a:p>
                  </a:txBody>
                  <a:tcPr marL="9525" marR="9525" marT="9525" marB="0" anchor="ctr"/>
                </a:tc>
                <a:tc>
                  <a:txBody>
                    <a:bodyPr/>
                    <a:lstStyle/>
                    <a:p>
                      <a:pPr algn="ctr" fontAlgn="b"/>
                      <a:r>
                        <a:rPr lang="en-IE" sz="1400" b="0" i="0" u="none" strike="noStrike" dirty="0">
                          <a:solidFill>
                            <a:schemeClr val="bg1"/>
                          </a:solidFill>
                          <a:effectLst>
                            <a:outerShdw blurRad="38100" dist="38100" dir="2700000" algn="tl">
                              <a:srgbClr val="000000">
                                <a:alpha val="43137"/>
                              </a:srgbClr>
                            </a:outerShdw>
                          </a:effectLst>
                          <a:latin typeface="+mn-lt"/>
                          <a:cs typeface="Arial" panose="020B0604020202020204" pitchFamily="34" charset="0"/>
                        </a:rPr>
                        <a:t> 55+</a:t>
                      </a:r>
                    </a:p>
                  </a:txBody>
                  <a:tcPr marL="9525" marR="9525" marT="9525" marB="0" anchor="ctr"/>
                </a:tc>
              </a:tr>
              <a:tr h="260619">
                <a:tc>
                  <a:txBody>
                    <a:bodyPr/>
                    <a:lstStyle/>
                    <a:p>
                      <a:pPr algn="l" fontAlgn="b"/>
                      <a:endParaRPr lang="en-US" sz="1400" b="0" i="1" u="none" strike="noStrike" dirty="0">
                        <a:solidFill>
                          <a:srgbClr val="000000"/>
                        </a:solidFill>
                        <a:latin typeface="+mn-lt"/>
                        <a:cs typeface="Arial"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mn-lt"/>
                        </a:rPr>
                        <a:t>998</a:t>
                      </a:r>
                    </a:p>
                  </a:txBody>
                  <a:tcPr marL="6350" marR="6350" marT="6350" marB="0" anchor="ctr"/>
                </a:tc>
                <a:tc>
                  <a:txBody>
                    <a:bodyPr/>
                    <a:lstStyle/>
                    <a:p>
                      <a:pPr algn="ctr" fontAlgn="b"/>
                      <a:r>
                        <a:rPr lang="cs-CZ" sz="1400" b="0" i="0" u="none" strike="noStrike" dirty="0">
                          <a:solidFill>
                            <a:srgbClr val="000000"/>
                          </a:solidFill>
                          <a:effectLst/>
                          <a:latin typeface="+mn-lt"/>
                        </a:rPr>
                        <a:t>493</a:t>
                      </a:r>
                    </a:p>
                  </a:txBody>
                  <a:tcPr marL="6350" marR="6350" marT="6350" marB="0" anchor="ctr"/>
                </a:tc>
                <a:tc>
                  <a:txBody>
                    <a:bodyPr/>
                    <a:lstStyle/>
                    <a:p>
                      <a:pPr algn="ctr" fontAlgn="b"/>
                      <a:r>
                        <a:rPr lang="is-IS" sz="1400" b="0" i="0" u="none" strike="noStrike" dirty="0">
                          <a:solidFill>
                            <a:srgbClr val="000000"/>
                          </a:solidFill>
                          <a:effectLst/>
                          <a:latin typeface="+mn-lt"/>
                        </a:rPr>
                        <a:t>505</a:t>
                      </a:r>
                    </a:p>
                  </a:txBody>
                  <a:tcPr marL="6350" marR="6350" marT="6350" marB="0" anchor="ctr"/>
                </a:tc>
                <a:tc>
                  <a:txBody>
                    <a:bodyPr/>
                    <a:lstStyle/>
                    <a:p>
                      <a:pPr algn="ctr" fontAlgn="b"/>
                      <a:r>
                        <a:rPr lang="cs-CZ" sz="1400" b="0" i="0" u="none" strike="noStrike" dirty="0">
                          <a:solidFill>
                            <a:srgbClr val="000000"/>
                          </a:solidFill>
                          <a:effectLst/>
                          <a:latin typeface="+mn-lt"/>
                        </a:rPr>
                        <a:t>119</a:t>
                      </a:r>
                    </a:p>
                  </a:txBody>
                  <a:tcPr marL="6350" marR="6350" marT="6350" marB="0" anchor="ctr"/>
                </a:tc>
                <a:tc>
                  <a:txBody>
                    <a:bodyPr/>
                    <a:lstStyle/>
                    <a:p>
                      <a:pPr algn="ctr" fontAlgn="b"/>
                      <a:r>
                        <a:rPr lang="is-IS" sz="1400" b="0" i="0" u="none" strike="noStrike" dirty="0">
                          <a:solidFill>
                            <a:srgbClr val="000000"/>
                          </a:solidFill>
                          <a:effectLst/>
                          <a:latin typeface="+mn-lt"/>
                        </a:rPr>
                        <a:t>220</a:t>
                      </a:r>
                    </a:p>
                  </a:txBody>
                  <a:tcPr marL="6350" marR="6350" marT="6350" marB="0" anchor="ctr"/>
                </a:tc>
                <a:tc>
                  <a:txBody>
                    <a:bodyPr/>
                    <a:lstStyle/>
                    <a:p>
                      <a:pPr algn="ctr" fontAlgn="b"/>
                      <a:r>
                        <a:rPr lang="is-IS" sz="1400" b="0" i="0" u="none" strike="noStrike" dirty="0">
                          <a:solidFill>
                            <a:srgbClr val="000000"/>
                          </a:solidFill>
                          <a:effectLst/>
                          <a:latin typeface="+mn-lt"/>
                        </a:rPr>
                        <a:t>200</a:t>
                      </a:r>
                    </a:p>
                  </a:txBody>
                  <a:tcPr marL="6350" marR="6350" marT="6350" marB="0" anchor="ctr"/>
                </a:tc>
                <a:tc>
                  <a:txBody>
                    <a:bodyPr/>
                    <a:lstStyle/>
                    <a:p>
                      <a:pPr algn="ctr" fontAlgn="b"/>
                      <a:r>
                        <a:rPr lang="en-US" sz="1400" b="0" i="0" u="none" strike="noStrike">
                          <a:solidFill>
                            <a:srgbClr val="000000"/>
                          </a:solidFill>
                          <a:effectLst/>
                          <a:latin typeface="+mn-lt"/>
                        </a:rPr>
                        <a:t>170</a:t>
                      </a:r>
                    </a:p>
                  </a:txBody>
                  <a:tcPr marL="6350" marR="6350" marT="6350" marB="0" anchor="ctr"/>
                </a:tc>
                <a:tc>
                  <a:txBody>
                    <a:bodyPr/>
                    <a:lstStyle/>
                    <a:p>
                      <a:pPr algn="ctr" fontAlgn="b"/>
                      <a:r>
                        <a:rPr lang="is-IS" sz="1400" b="0" i="0" u="none" strike="noStrike" dirty="0">
                          <a:solidFill>
                            <a:srgbClr val="000000"/>
                          </a:solidFill>
                          <a:effectLst/>
                          <a:latin typeface="+mn-lt"/>
                        </a:rPr>
                        <a:t>290</a:t>
                      </a:r>
                    </a:p>
                  </a:txBody>
                  <a:tcPr marL="6350" marR="6350" marT="6350" marB="0" anchor="ctr"/>
                </a:tc>
              </a:tr>
              <a:tr h="555922">
                <a:tc>
                  <a:txBody>
                    <a:bodyPr/>
                    <a:lstStyle/>
                    <a:p>
                      <a:pPr algn="l" fontAlgn="b"/>
                      <a:r>
                        <a:rPr lang="en-US" sz="1400" b="0" i="0" u="none" strike="noStrike" dirty="0">
                          <a:solidFill>
                            <a:srgbClr val="000000"/>
                          </a:solidFill>
                          <a:effectLst/>
                          <a:latin typeface="+mn-lt"/>
                        </a:rPr>
                        <a:t>Roughly 1 in 50 pregnancies end in abortion</a:t>
                      </a:r>
                    </a:p>
                  </a:txBody>
                  <a:tcPr marL="6350" marR="6350" marT="6350" marB="0" anchor="ctr"/>
                </a:tc>
                <a:tc>
                  <a:txBody>
                    <a:bodyPr/>
                    <a:lstStyle/>
                    <a:p>
                      <a:pPr algn="ctr" fontAlgn="b"/>
                      <a:r>
                        <a:rPr lang="is-IS" sz="1400" b="0" i="0" u="none" strike="noStrike" dirty="0">
                          <a:solidFill>
                            <a:srgbClr val="000000"/>
                          </a:solidFill>
                          <a:effectLst/>
                          <a:latin typeface="+mn-lt"/>
                        </a:rPr>
                        <a:t>20%</a:t>
                      </a:r>
                    </a:p>
                  </a:txBody>
                  <a:tcPr marL="6350" marR="6350" marT="6350" marB="0" anchor="ctr"/>
                </a:tc>
                <a:tc>
                  <a:txBody>
                    <a:bodyPr/>
                    <a:lstStyle/>
                    <a:p>
                      <a:pPr algn="ctr" fontAlgn="b"/>
                      <a:r>
                        <a:rPr lang="pt-BR" sz="1400" b="0" i="0" u="none" strike="noStrike">
                          <a:solidFill>
                            <a:srgbClr val="000000"/>
                          </a:solidFill>
                          <a:effectLst/>
                          <a:latin typeface="+mn-lt"/>
                        </a:rPr>
                        <a:t>17%</a:t>
                      </a:r>
                    </a:p>
                  </a:txBody>
                  <a:tcPr marL="6350" marR="6350" marT="6350" marB="0" anchor="ctr"/>
                </a:tc>
                <a:tc>
                  <a:txBody>
                    <a:bodyPr/>
                    <a:lstStyle/>
                    <a:p>
                      <a:pPr algn="ctr" fontAlgn="b"/>
                      <a:r>
                        <a:rPr lang="is-IS" sz="1400" b="0" i="0" u="none" strike="noStrike">
                          <a:solidFill>
                            <a:srgbClr val="000000"/>
                          </a:solidFill>
                          <a:effectLst/>
                          <a:latin typeface="+mn-lt"/>
                        </a:rPr>
                        <a:t>22%</a:t>
                      </a:r>
                    </a:p>
                  </a:txBody>
                  <a:tcPr marL="6350" marR="6350" marT="6350" marB="0" anchor="ctr"/>
                </a:tc>
                <a:tc>
                  <a:txBody>
                    <a:bodyPr/>
                    <a:lstStyle/>
                    <a:p>
                      <a:pPr algn="ctr" fontAlgn="b"/>
                      <a:r>
                        <a:rPr lang="pt-BR" sz="1400" b="0" i="0" u="none" strike="noStrike">
                          <a:solidFill>
                            <a:srgbClr val="000000"/>
                          </a:solidFill>
                          <a:effectLst/>
                          <a:latin typeface="+mn-lt"/>
                        </a:rPr>
                        <a:t>18%</a:t>
                      </a:r>
                    </a:p>
                  </a:txBody>
                  <a:tcPr marL="6350" marR="6350" marT="6350" marB="0" anchor="ctr"/>
                </a:tc>
                <a:tc>
                  <a:txBody>
                    <a:bodyPr/>
                    <a:lstStyle/>
                    <a:p>
                      <a:pPr algn="ctr" fontAlgn="b"/>
                      <a:r>
                        <a:rPr lang="pt-BR" sz="1400" b="0" i="0" u="none" strike="noStrike">
                          <a:solidFill>
                            <a:srgbClr val="000000"/>
                          </a:solidFill>
                          <a:effectLst/>
                          <a:latin typeface="+mn-lt"/>
                        </a:rPr>
                        <a:t>18%</a:t>
                      </a:r>
                    </a:p>
                  </a:txBody>
                  <a:tcPr marL="6350" marR="6350" marT="6350" marB="0" anchor="ctr"/>
                </a:tc>
                <a:tc>
                  <a:txBody>
                    <a:bodyPr/>
                    <a:lstStyle/>
                    <a:p>
                      <a:pPr algn="ctr" fontAlgn="b"/>
                      <a:r>
                        <a:rPr lang="pt-BR" sz="1400" b="0" i="0" u="none" strike="noStrike">
                          <a:solidFill>
                            <a:srgbClr val="000000"/>
                          </a:solidFill>
                          <a:effectLst/>
                          <a:latin typeface="+mn-lt"/>
                        </a:rPr>
                        <a:t>18%</a:t>
                      </a:r>
                    </a:p>
                  </a:txBody>
                  <a:tcPr marL="6350" marR="6350" marT="6350" marB="0" anchor="ctr"/>
                </a:tc>
                <a:tc>
                  <a:txBody>
                    <a:bodyPr/>
                    <a:lstStyle/>
                    <a:p>
                      <a:pPr algn="ctr" fontAlgn="b"/>
                      <a:r>
                        <a:rPr lang="is-IS" sz="1400" b="0" i="0" u="none" strike="noStrike">
                          <a:solidFill>
                            <a:srgbClr val="000000"/>
                          </a:solidFill>
                          <a:effectLst/>
                          <a:latin typeface="+mn-lt"/>
                        </a:rPr>
                        <a:t>21%</a:t>
                      </a:r>
                    </a:p>
                  </a:txBody>
                  <a:tcPr marL="6350" marR="6350" marT="6350" marB="0" anchor="ctr"/>
                </a:tc>
                <a:tc>
                  <a:txBody>
                    <a:bodyPr/>
                    <a:lstStyle/>
                    <a:p>
                      <a:pPr algn="ctr" fontAlgn="b"/>
                      <a:r>
                        <a:rPr lang="is-IS" sz="1400" b="0" i="0" u="none" strike="noStrike">
                          <a:solidFill>
                            <a:srgbClr val="000000"/>
                          </a:solidFill>
                          <a:effectLst/>
                          <a:latin typeface="+mn-lt"/>
                        </a:rPr>
                        <a:t>22%</a:t>
                      </a:r>
                    </a:p>
                  </a:txBody>
                  <a:tcPr marL="6350" marR="6350" marT="6350" marB="0" anchor="ctr"/>
                </a:tc>
              </a:tr>
              <a:tr h="527634">
                <a:tc>
                  <a:txBody>
                    <a:bodyPr/>
                    <a:lstStyle/>
                    <a:p>
                      <a:pPr algn="l" fontAlgn="b"/>
                      <a:r>
                        <a:rPr lang="en-US" sz="1400" b="0" i="0" u="none" strike="noStrike" dirty="0">
                          <a:solidFill>
                            <a:srgbClr val="000000"/>
                          </a:solidFill>
                          <a:effectLst/>
                          <a:latin typeface="+mn-lt"/>
                        </a:rPr>
                        <a:t>Roughly 1 in 35 pregnancies end in abortion</a:t>
                      </a:r>
                    </a:p>
                  </a:txBody>
                  <a:tcPr marL="6350" marR="6350" marT="6350" marB="0" anchor="ctr"/>
                </a:tc>
                <a:tc>
                  <a:txBody>
                    <a:bodyPr/>
                    <a:lstStyle/>
                    <a:p>
                      <a:pPr algn="ctr" fontAlgn="b"/>
                      <a:r>
                        <a:rPr lang="pt-BR" sz="1400" b="0" i="0" u="none" strike="noStrike" dirty="0">
                          <a:solidFill>
                            <a:srgbClr val="000000"/>
                          </a:solidFill>
                          <a:effectLst/>
                          <a:latin typeface="+mn-lt"/>
                        </a:rPr>
                        <a:t>16%</a:t>
                      </a:r>
                    </a:p>
                  </a:txBody>
                  <a:tcPr marL="6350" marR="6350" marT="6350" marB="0" anchor="ctr"/>
                </a:tc>
                <a:tc>
                  <a:txBody>
                    <a:bodyPr/>
                    <a:lstStyle/>
                    <a:p>
                      <a:pPr algn="ctr" fontAlgn="b"/>
                      <a:r>
                        <a:rPr lang="it-IT" sz="1400" b="0" i="0" u="none" strike="noStrike" dirty="0">
                          <a:solidFill>
                            <a:srgbClr val="000000"/>
                          </a:solidFill>
                          <a:effectLst/>
                          <a:latin typeface="+mn-lt"/>
                        </a:rPr>
                        <a:t>14%</a:t>
                      </a:r>
                    </a:p>
                  </a:txBody>
                  <a:tcPr marL="6350" marR="6350" marT="6350" marB="0" anchor="ctr"/>
                </a:tc>
                <a:tc>
                  <a:txBody>
                    <a:bodyPr/>
                    <a:lstStyle/>
                    <a:p>
                      <a:pPr algn="ctr" fontAlgn="b"/>
                      <a:r>
                        <a:rPr lang="pt-BR" sz="1400" b="0" i="0" u="none" strike="noStrike">
                          <a:solidFill>
                            <a:srgbClr val="000000"/>
                          </a:solidFill>
                          <a:effectLst/>
                          <a:latin typeface="+mn-lt"/>
                        </a:rPr>
                        <a:t>17%</a:t>
                      </a:r>
                    </a:p>
                  </a:txBody>
                  <a:tcPr marL="6350" marR="6350" marT="6350" marB="0" anchor="ctr"/>
                </a:tc>
                <a:tc>
                  <a:txBody>
                    <a:bodyPr/>
                    <a:lstStyle/>
                    <a:p>
                      <a:pPr algn="ctr" fontAlgn="b"/>
                      <a:r>
                        <a:rPr lang="is-IS" sz="1400" b="0" i="0" u="none" strike="noStrike">
                          <a:solidFill>
                            <a:srgbClr val="000000"/>
                          </a:solidFill>
                          <a:effectLst/>
                          <a:latin typeface="+mn-lt"/>
                        </a:rPr>
                        <a:t>22%</a:t>
                      </a:r>
                    </a:p>
                  </a:txBody>
                  <a:tcPr marL="6350" marR="6350" marT="6350" marB="0" anchor="ctr"/>
                </a:tc>
                <a:tc>
                  <a:txBody>
                    <a:bodyPr/>
                    <a:lstStyle/>
                    <a:p>
                      <a:pPr algn="ctr" fontAlgn="b"/>
                      <a:r>
                        <a:rPr lang="is-IS" sz="1400" b="0" i="0" u="none" strike="noStrike">
                          <a:solidFill>
                            <a:srgbClr val="000000"/>
                          </a:solidFill>
                          <a:effectLst/>
                          <a:latin typeface="+mn-lt"/>
                        </a:rPr>
                        <a:t>12%</a:t>
                      </a:r>
                    </a:p>
                  </a:txBody>
                  <a:tcPr marL="6350" marR="6350" marT="6350" marB="0" anchor="ctr"/>
                </a:tc>
                <a:tc>
                  <a:txBody>
                    <a:bodyPr/>
                    <a:lstStyle/>
                    <a:p>
                      <a:pPr algn="ctr" fontAlgn="b"/>
                      <a:r>
                        <a:rPr lang="pt-BR" sz="1400" b="0" i="0" u="none" strike="noStrike">
                          <a:solidFill>
                            <a:srgbClr val="000000"/>
                          </a:solidFill>
                          <a:effectLst/>
                          <a:latin typeface="+mn-lt"/>
                        </a:rPr>
                        <a:t>19%</a:t>
                      </a:r>
                    </a:p>
                  </a:txBody>
                  <a:tcPr marL="6350" marR="6350" marT="6350" marB="0" anchor="ctr"/>
                </a:tc>
                <a:tc>
                  <a:txBody>
                    <a:bodyPr/>
                    <a:lstStyle/>
                    <a:p>
                      <a:pPr algn="ctr" fontAlgn="b"/>
                      <a:r>
                        <a:rPr lang="pt-BR" sz="1400" b="0" i="0" u="none" strike="noStrike">
                          <a:solidFill>
                            <a:srgbClr val="000000"/>
                          </a:solidFill>
                          <a:effectLst/>
                          <a:latin typeface="+mn-lt"/>
                        </a:rPr>
                        <a:t>13%</a:t>
                      </a:r>
                    </a:p>
                  </a:txBody>
                  <a:tcPr marL="6350" marR="6350" marT="6350" marB="0" anchor="ctr"/>
                </a:tc>
                <a:tc>
                  <a:txBody>
                    <a:bodyPr/>
                    <a:lstStyle/>
                    <a:p>
                      <a:pPr algn="ctr" fontAlgn="b"/>
                      <a:r>
                        <a:rPr lang="it-IT" sz="1400" b="0" i="0" u="none" strike="noStrike">
                          <a:solidFill>
                            <a:srgbClr val="000000"/>
                          </a:solidFill>
                          <a:effectLst/>
                          <a:latin typeface="+mn-lt"/>
                        </a:rPr>
                        <a:t>15%</a:t>
                      </a:r>
                    </a:p>
                  </a:txBody>
                  <a:tcPr marL="6350" marR="6350" marT="6350" marB="0" anchor="ctr"/>
                </a:tc>
              </a:tr>
              <a:tr h="527634">
                <a:tc>
                  <a:txBody>
                    <a:bodyPr/>
                    <a:lstStyle/>
                    <a:p>
                      <a:pPr algn="l" fontAlgn="b"/>
                      <a:r>
                        <a:rPr lang="en-US" sz="1400" b="0" i="0" u="none" strike="noStrike" dirty="0">
                          <a:solidFill>
                            <a:srgbClr val="000000"/>
                          </a:solidFill>
                          <a:effectLst/>
                          <a:latin typeface="+mn-lt"/>
                        </a:rPr>
                        <a:t>Roughly 1 in 25 pregnancies end in abortion</a:t>
                      </a:r>
                    </a:p>
                  </a:txBody>
                  <a:tcPr marL="6350" marR="6350" marT="6350" marB="0" anchor="ctr"/>
                </a:tc>
                <a:tc>
                  <a:txBody>
                    <a:bodyPr/>
                    <a:lstStyle/>
                    <a:p>
                      <a:pPr algn="ctr" fontAlgn="b"/>
                      <a:r>
                        <a:rPr lang="is-IS" sz="1400" b="0" i="0" u="none" strike="noStrike">
                          <a:solidFill>
                            <a:srgbClr val="000000"/>
                          </a:solidFill>
                          <a:effectLst/>
                          <a:latin typeface="+mn-lt"/>
                        </a:rPr>
                        <a:t>21%</a:t>
                      </a:r>
                    </a:p>
                  </a:txBody>
                  <a:tcPr marL="6350" marR="6350" marT="6350" marB="0" anchor="ctr"/>
                </a:tc>
                <a:tc>
                  <a:txBody>
                    <a:bodyPr/>
                    <a:lstStyle/>
                    <a:p>
                      <a:pPr algn="ctr" fontAlgn="b"/>
                      <a:r>
                        <a:rPr lang="is-IS" sz="1400" b="0" i="0" u="none" strike="noStrike" dirty="0">
                          <a:solidFill>
                            <a:srgbClr val="000000"/>
                          </a:solidFill>
                          <a:effectLst/>
                          <a:latin typeface="+mn-lt"/>
                        </a:rPr>
                        <a:t>20%</a:t>
                      </a:r>
                    </a:p>
                  </a:txBody>
                  <a:tcPr marL="6350" marR="6350" marT="6350" marB="0" anchor="ctr"/>
                </a:tc>
                <a:tc>
                  <a:txBody>
                    <a:bodyPr/>
                    <a:lstStyle/>
                    <a:p>
                      <a:pPr algn="ctr" fontAlgn="b"/>
                      <a:r>
                        <a:rPr lang="is-IS" sz="1400" b="0" i="0" u="none" strike="noStrike" dirty="0">
                          <a:solidFill>
                            <a:srgbClr val="000000"/>
                          </a:solidFill>
                          <a:effectLst/>
                          <a:latin typeface="+mn-lt"/>
                        </a:rPr>
                        <a:t>23%</a:t>
                      </a:r>
                    </a:p>
                  </a:txBody>
                  <a:tcPr marL="6350" marR="6350" marT="6350" marB="0" anchor="ctr"/>
                </a:tc>
                <a:tc>
                  <a:txBody>
                    <a:bodyPr/>
                    <a:lstStyle/>
                    <a:p>
                      <a:pPr algn="ctr" fontAlgn="b"/>
                      <a:r>
                        <a:rPr lang="it-IT" sz="1400" b="0" i="0" u="none" strike="noStrike">
                          <a:solidFill>
                            <a:srgbClr val="000000"/>
                          </a:solidFill>
                          <a:effectLst/>
                          <a:latin typeface="+mn-lt"/>
                        </a:rPr>
                        <a:t>25%</a:t>
                      </a:r>
                    </a:p>
                  </a:txBody>
                  <a:tcPr marL="6350" marR="6350" marT="6350" marB="0" anchor="ctr"/>
                </a:tc>
                <a:tc>
                  <a:txBody>
                    <a:bodyPr/>
                    <a:lstStyle/>
                    <a:p>
                      <a:pPr algn="ctr" fontAlgn="b"/>
                      <a:r>
                        <a:rPr lang="is-IS" sz="1400" b="0" i="0" u="none" strike="noStrike">
                          <a:solidFill>
                            <a:srgbClr val="000000"/>
                          </a:solidFill>
                          <a:effectLst/>
                          <a:latin typeface="+mn-lt"/>
                        </a:rPr>
                        <a:t>26%</a:t>
                      </a:r>
                    </a:p>
                  </a:txBody>
                  <a:tcPr marL="6350" marR="6350" marT="6350" marB="0" anchor="ctr"/>
                </a:tc>
                <a:tc>
                  <a:txBody>
                    <a:bodyPr/>
                    <a:lstStyle/>
                    <a:p>
                      <a:pPr algn="ctr" fontAlgn="b"/>
                      <a:r>
                        <a:rPr lang="pt-BR" sz="1400" b="0" i="0" u="none" strike="noStrike">
                          <a:solidFill>
                            <a:srgbClr val="000000"/>
                          </a:solidFill>
                          <a:effectLst/>
                          <a:latin typeface="+mn-lt"/>
                        </a:rPr>
                        <a:t>19%</a:t>
                      </a:r>
                    </a:p>
                  </a:txBody>
                  <a:tcPr marL="6350" marR="6350" marT="6350" marB="0" anchor="ctr"/>
                </a:tc>
                <a:tc>
                  <a:txBody>
                    <a:bodyPr/>
                    <a:lstStyle/>
                    <a:p>
                      <a:pPr algn="ctr" fontAlgn="b"/>
                      <a:r>
                        <a:rPr lang="is-IS" sz="1400" b="0" i="0" u="none" strike="noStrike">
                          <a:solidFill>
                            <a:srgbClr val="000000"/>
                          </a:solidFill>
                          <a:effectLst/>
                          <a:latin typeface="+mn-lt"/>
                        </a:rPr>
                        <a:t>20%</a:t>
                      </a:r>
                    </a:p>
                  </a:txBody>
                  <a:tcPr marL="6350" marR="6350" marT="6350" marB="0" anchor="ctr"/>
                </a:tc>
                <a:tc>
                  <a:txBody>
                    <a:bodyPr/>
                    <a:lstStyle/>
                    <a:p>
                      <a:pPr algn="ctr" fontAlgn="b"/>
                      <a:r>
                        <a:rPr lang="pt-BR" sz="1400" b="0" i="0" u="none" strike="noStrike">
                          <a:solidFill>
                            <a:srgbClr val="000000"/>
                          </a:solidFill>
                          <a:effectLst/>
                          <a:latin typeface="+mn-lt"/>
                        </a:rPr>
                        <a:t>19%</a:t>
                      </a:r>
                    </a:p>
                  </a:txBody>
                  <a:tcPr marL="6350" marR="6350" marT="6350" marB="0" anchor="ctr"/>
                </a:tc>
              </a:tr>
              <a:tr h="527634">
                <a:tc>
                  <a:txBody>
                    <a:bodyPr/>
                    <a:lstStyle/>
                    <a:p>
                      <a:pPr algn="l" fontAlgn="b"/>
                      <a:r>
                        <a:rPr lang="en-US" sz="1400" b="0" i="0" u="none" strike="noStrike" dirty="0">
                          <a:solidFill>
                            <a:srgbClr val="000000"/>
                          </a:solidFill>
                          <a:effectLst/>
                          <a:latin typeface="+mn-lt"/>
                        </a:rPr>
                        <a:t>Roughly 1 in 10 pregnancies end in abortion</a:t>
                      </a:r>
                    </a:p>
                  </a:txBody>
                  <a:tcPr marL="6350" marR="6350" marT="6350" marB="0" anchor="ctr"/>
                </a:tc>
                <a:tc>
                  <a:txBody>
                    <a:bodyPr/>
                    <a:lstStyle/>
                    <a:p>
                      <a:pPr algn="ctr" fontAlgn="b"/>
                      <a:r>
                        <a:rPr lang="pt-BR" sz="1400" b="0" i="0" u="none" strike="noStrike">
                          <a:solidFill>
                            <a:srgbClr val="000000"/>
                          </a:solidFill>
                          <a:effectLst/>
                          <a:latin typeface="+mn-lt"/>
                        </a:rPr>
                        <a:t>13%</a:t>
                      </a:r>
                    </a:p>
                  </a:txBody>
                  <a:tcPr marL="6350" marR="6350" marT="6350" marB="0" anchor="ctr"/>
                </a:tc>
                <a:tc>
                  <a:txBody>
                    <a:bodyPr/>
                    <a:lstStyle/>
                    <a:p>
                      <a:pPr algn="ctr" fontAlgn="b"/>
                      <a:r>
                        <a:rPr lang="pt-BR" sz="1400" b="0" i="0" u="none" strike="noStrike">
                          <a:solidFill>
                            <a:srgbClr val="000000"/>
                          </a:solidFill>
                          <a:effectLst/>
                          <a:latin typeface="+mn-lt"/>
                        </a:rPr>
                        <a:t>16%</a:t>
                      </a:r>
                    </a:p>
                  </a:txBody>
                  <a:tcPr marL="6350" marR="6350" marT="6350" marB="0" anchor="ctr"/>
                </a:tc>
                <a:tc>
                  <a:txBody>
                    <a:bodyPr/>
                    <a:lstStyle/>
                    <a:p>
                      <a:pPr algn="ctr" fontAlgn="b"/>
                      <a:r>
                        <a:rPr lang="is-IS" sz="1400" b="0" i="0" u="none" strike="noStrike" dirty="0">
                          <a:solidFill>
                            <a:srgbClr val="000000"/>
                          </a:solidFill>
                          <a:effectLst/>
                          <a:latin typeface="+mn-lt"/>
                        </a:rPr>
                        <a:t>11%</a:t>
                      </a:r>
                    </a:p>
                  </a:txBody>
                  <a:tcPr marL="6350" marR="6350" marT="6350" marB="0" anchor="ctr"/>
                </a:tc>
                <a:tc>
                  <a:txBody>
                    <a:bodyPr/>
                    <a:lstStyle/>
                    <a:p>
                      <a:pPr algn="ctr" fontAlgn="b"/>
                      <a:r>
                        <a:rPr lang="pt-BR" sz="1400" b="0" i="0" u="none" strike="noStrike">
                          <a:solidFill>
                            <a:srgbClr val="000000"/>
                          </a:solidFill>
                          <a:effectLst/>
                          <a:latin typeface="+mn-lt"/>
                        </a:rPr>
                        <a:t>13%</a:t>
                      </a:r>
                    </a:p>
                  </a:txBody>
                  <a:tcPr marL="6350" marR="6350" marT="6350" marB="0" anchor="ctr"/>
                </a:tc>
                <a:tc>
                  <a:txBody>
                    <a:bodyPr/>
                    <a:lstStyle/>
                    <a:p>
                      <a:pPr algn="ctr" fontAlgn="b"/>
                      <a:r>
                        <a:rPr lang="it-IT" sz="1400" b="0" i="0" u="none" strike="noStrike">
                          <a:solidFill>
                            <a:srgbClr val="000000"/>
                          </a:solidFill>
                          <a:effectLst/>
                          <a:latin typeface="+mn-lt"/>
                        </a:rPr>
                        <a:t>15%</a:t>
                      </a:r>
                    </a:p>
                  </a:txBody>
                  <a:tcPr marL="6350" marR="6350" marT="6350" marB="0" anchor="ctr"/>
                </a:tc>
                <a:tc>
                  <a:txBody>
                    <a:bodyPr/>
                    <a:lstStyle/>
                    <a:p>
                      <a:pPr algn="ctr" fontAlgn="b"/>
                      <a:r>
                        <a:rPr lang="pt-BR" sz="1400" b="0" i="0" u="none" strike="noStrike">
                          <a:solidFill>
                            <a:srgbClr val="000000"/>
                          </a:solidFill>
                          <a:effectLst/>
                          <a:latin typeface="+mn-lt"/>
                        </a:rPr>
                        <a:t>13%</a:t>
                      </a:r>
                    </a:p>
                  </a:txBody>
                  <a:tcPr marL="6350" marR="6350" marT="6350" marB="0" anchor="ctr"/>
                </a:tc>
                <a:tc>
                  <a:txBody>
                    <a:bodyPr/>
                    <a:lstStyle/>
                    <a:p>
                      <a:pPr algn="ctr" fontAlgn="b"/>
                      <a:r>
                        <a:rPr lang="it-IT" sz="1400" b="0" i="0" u="none" strike="noStrike">
                          <a:solidFill>
                            <a:srgbClr val="000000"/>
                          </a:solidFill>
                          <a:effectLst/>
                          <a:latin typeface="+mn-lt"/>
                        </a:rPr>
                        <a:t>15%</a:t>
                      </a:r>
                    </a:p>
                  </a:txBody>
                  <a:tcPr marL="6350" marR="6350" marT="6350" marB="0" anchor="ctr"/>
                </a:tc>
                <a:tc>
                  <a:txBody>
                    <a:bodyPr/>
                    <a:lstStyle/>
                    <a:p>
                      <a:pPr algn="ctr" fontAlgn="b"/>
                      <a:r>
                        <a:rPr lang="is-IS" sz="1400" b="0" i="0" u="none" strike="noStrike">
                          <a:solidFill>
                            <a:srgbClr val="000000"/>
                          </a:solidFill>
                          <a:effectLst/>
                          <a:latin typeface="+mn-lt"/>
                        </a:rPr>
                        <a:t>12%</a:t>
                      </a:r>
                    </a:p>
                  </a:txBody>
                  <a:tcPr marL="6350" marR="6350" marT="6350" marB="0" anchor="ctr"/>
                </a:tc>
              </a:tr>
              <a:tr h="527634">
                <a:tc>
                  <a:txBody>
                    <a:bodyPr/>
                    <a:lstStyle/>
                    <a:p>
                      <a:pPr algn="l" fontAlgn="b"/>
                      <a:r>
                        <a:rPr lang="en-US" sz="1400" b="0" i="0" u="none" strike="noStrike" dirty="0">
                          <a:solidFill>
                            <a:srgbClr val="000000"/>
                          </a:solidFill>
                          <a:effectLst/>
                          <a:latin typeface="+mn-lt"/>
                        </a:rPr>
                        <a:t>Roughly 1 in 5 pregnancies end in abortion</a:t>
                      </a:r>
                    </a:p>
                  </a:txBody>
                  <a:tcPr marL="6350" marR="6350" marT="6350" marB="0" anchor="ctr"/>
                </a:tc>
                <a:tc>
                  <a:txBody>
                    <a:bodyPr/>
                    <a:lstStyle/>
                    <a:p>
                      <a:pPr algn="ctr" fontAlgn="b"/>
                      <a:r>
                        <a:rPr lang="pt-BR" sz="1400" b="0" i="0" u="none" strike="noStrike">
                          <a:solidFill>
                            <a:srgbClr val="000000"/>
                          </a:solidFill>
                          <a:effectLst/>
                          <a:latin typeface="+mn-lt"/>
                        </a:rPr>
                        <a:t>6%</a:t>
                      </a:r>
                    </a:p>
                  </a:txBody>
                  <a:tcPr marL="6350" marR="6350" marT="6350" marB="0" anchor="ctr"/>
                </a:tc>
                <a:tc>
                  <a:txBody>
                    <a:bodyPr/>
                    <a:lstStyle/>
                    <a:p>
                      <a:pPr algn="ctr" fontAlgn="b"/>
                      <a:r>
                        <a:rPr lang="pt-BR" sz="1400" b="0" i="0" u="none" strike="noStrike">
                          <a:solidFill>
                            <a:srgbClr val="000000"/>
                          </a:solidFill>
                          <a:effectLst/>
                          <a:latin typeface="+mn-lt"/>
                        </a:rPr>
                        <a:t>7%</a:t>
                      </a:r>
                    </a:p>
                  </a:txBody>
                  <a:tcPr marL="6350" marR="6350" marT="6350" marB="0" anchor="ctr"/>
                </a:tc>
                <a:tc>
                  <a:txBody>
                    <a:bodyPr/>
                    <a:lstStyle/>
                    <a:p>
                      <a:pPr algn="ctr" fontAlgn="b"/>
                      <a:r>
                        <a:rPr lang="pt-BR" sz="1400" b="0" i="0" u="none" strike="noStrike">
                          <a:solidFill>
                            <a:srgbClr val="000000"/>
                          </a:solidFill>
                          <a:effectLst/>
                          <a:latin typeface="+mn-lt"/>
                        </a:rPr>
                        <a:t>6%</a:t>
                      </a:r>
                    </a:p>
                  </a:txBody>
                  <a:tcPr marL="6350" marR="6350" marT="6350" marB="0" anchor="ctr"/>
                </a:tc>
                <a:tc>
                  <a:txBody>
                    <a:bodyPr/>
                    <a:lstStyle/>
                    <a:p>
                      <a:pPr algn="ctr" fontAlgn="b"/>
                      <a:r>
                        <a:rPr lang="pt-BR" sz="1400" b="0" i="0" u="none" strike="noStrike" dirty="0">
                          <a:solidFill>
                            <a:srgbClr val="000000"/>
                          </a:solidFill>
                          <a:effectLst/>
                          <a:latin typeface="+mn-lt"/>
                        </a:rPr>
                        <a:t>7%</a:t>
                      </a:r>
                    </a:p>
                  </a:txBody>
                  <a:tcPr marL="6350" marR="6350" marT="6350" marB="0" anchor="ctr"/>
                </a:tc>
                <a:tc>
                  <a:txBody>
                    <a:bodyPr/>
                    <a:lstStyle/>
                    <a:p>
                      <a:pPr algn="ctr" fontAlgn="b"/>
                      <a:r>
                        <a:rPr lang="pt-BR" sz="1400" b="0" i="0" u="none" strike="noStrike" dirty="0">
                          <a:solidFill>
                            <a:srgbClr val="000000"/>
                          </a:solidFill>
                          <a:effectLst/>
                          <a:latin typeface="+mn-lt"/>
                        </a:rPr>
                        <a:t>6%</a:t>
                      </a:r>
                    </a:p>
                  </a:txBody>
                  <a:tcPr marL="6350" marR="6350" marT="6350" marB="0" anchor="ctr"/>
                </a:tc>
                <a:tc>
                  <a:txBody>
                    <a:bodyPr/>
                    <a:lstStyle/>
                    <a:p>
                      <a:pPr algn="ctr" fontAlgn="b"/>
                      <a:r>
                        <a:rPr lang="it-IT" sz="1400" b="0" i="0" u="none" strike="noStrike" dirty="0">
                          <a:solidFill>
                            <a:srgbClr val="000000"/>
                          </a:solidFill>
                          <a:effectLst/>
                          <a:latin typeface="+mn-lt"/>
                        </a:rPr>
                        <a:t>4%</a:t>
                      </a:r>
                    </a:p>
                  </a:txBody>
                  <a:tcPr marL="6350" marR="6350" marT="6350" marB="0" anchor="ctr"/>
                </a:tc>
                <a:tc>
                  <a:txBody>
                    <a:bodyPr/>
                    <a:lstStyle/>
                    <a:p>
                      <a:pPr algn="ctr" fontAlgn="b"/>
                      <a:r>
                        <a:rPr lang="pt-BR" sz="1400" b="0" i="0" u="none" strike="noStrike">
                          <a:solidFill>
                            <a:srgbClr val="000000"/>
                          </a:solidFill>
                          <a:effectLst/>
                          <a:latin typeface="+mn-lt"/>
                        </a:rPr>
                        <a:t>8%</a:t>
                      </a:r>
                    </a:p>
                  </a:txBody>
                  <a:tcPr marL="6350" marR="6350" marT="6350" marB="0" anchor="ctr"/>
                </a:tc>
                <a:tc>
                  <a:txBody>
                    <a:bodyPr/>
                    <a:lstStyle/>
                    <a:p>
                      <a:pPr algn="ctr" fontAlgn="b"/>
                      <a:r>
                        <a:rPr lang="pt-BR" sz="1400" b="0" i="0" u="none" strike="noStrike">
                          <a:solidFill>
                            <a:srgbClr val="000000"/>
                          </a:solidFill>
                          <a:effectLst/>
                          <a:latin typeface="+mn-lt"/>
                        </a:rPr>
                        <a:t>6%</a:t>
                      </a:r>
                    </a:p>
                  </a:txBody>
                  <a:tcPr marL="6350" marR="6350" marT="6350" marB="0" anchor="ctr"/>
                </a:tc>
              </a:tr>
              <a:tr h="527634">
                <a:tc>
                  <a:txBody>
                    <a:bodyPr/>
                    <a:lstStyle/>
                    <a:p>
                      <a:pPr algn="l" fontAlgn="b"/>
                      <a:r>
                        <a:rPr lang="en-US" sz="1400" b="0" i="0" u="none" strike="noStrike" dirty="0">
                          <a:solidFill>
                            <a:srgbClr val="000000"/>
                          </a:solidFill>
                          <a:effectLst/>
                          <a:latin typeface="+mn-lt"/>
                        </a:rPr>
                        <a:t>Do not know</a:t>
                      </a:r>
                    </a:p>
                  </a:txBody>
                  <a:tcPr marL="6350" marR="6350" marT="6350" marB="0" anchor="ctr"/>
                </a:tc>
                <a:tc>
                  <a:txBody>
                    <a:bodyPr/>
                    <a:lstStyle/>
                    <a:p>
                      <a:pPr algn="ctr" fontAlgn="b"/>
                      <a:r>
                        <a:rPr lang="is-IS" sz="1400" b="0" i="0" u="none" strike="noStrike">
                          <a:solidFill>
                            <a:srgbClr val="000000"/>
                          </a:solidFill>
                          <a:effectLst/>
                          <a:latin typeface="+mn-lt"/>
                        </a:rPr>
                        <a:t>24%</a:t>
                      </a:r>
                    </a:p>
                  </a:txBody>
                  <a:tcPr marL="6350" marR="6350" marT="6350" marB="0" anchor="ctr"/>
                </a:tc>
                <a:tc>
                  <a:txBody>
                    <a:bodyPr/>
                    <a:lstStyle/>
                    <a:p>
                      <a:pPr algn="ctr" fontAlgn="b"/>
                      <a:r>
                        <a:rPr lang="is-IS" sz="1400" b="0" i="0" u="none" strike="noStrike">
                          <a:solidFill>
                            <a:srgbClr val="000000"/>
                          </a:solidFill>
                          <a:effectLst/>
                          <a:latin typeface="+mn-lt"/>
                        </a:rPr>
                        <a:t>26%</a:t>
                      </a:r>
                    </a:p>
                  </a:txBody>
                  <a:tcPr marL="6350" marR="6350" marT="6350" marB="0" anchor="ctr"/>
                </a:tc>
                <a:tc>
                  <a:txBody>
                    <a:bodyPr/>
                    <a:lstStyle/>
                    <a:p>
                      <a:pPr algn="ctr" fontAlgn="b"/>
                      <a:r>
                        <a:rPr lang="is-IS" sz="1400" b="0" i="0" u="none" strike="noStrike">
                          <a:solidFill>
                            <a:srgbClr val="000000"/>
                          </a:solidFill>
                          <a:effectLst/>
                          <a:latin typeface="+mn-lt"/>
                        </a:rPr>
                        <a:t>21%</a:t>
                      </a:r>
                    </a:p>
                  </a:txBody>
                  <a:tcPr marL="6350" marR="6350" marT="6350" marB="0" anchor="ctr"/>
                </a:tc>
                <a:tc>
                  <a:txBody>
                    <a:bodyPr/>
                    <a:lstStyle/>
                    <a:p>
                      <a:pPr algn="ctr" fontAlgn="b"/>
                      <a:r>
                        <a:rPr lang="it-IT" sz="1400" b="0" i="0" u="none" strike="noStrike" dirty="0">
                          <a:solidFill>
                            <a:srgbClr val="000000"/>
                          </a:solidFill>
                          <a:effectLst/>
                          <a:latin typeface="+mn-lt"/>
                        </a:rPr>
                        <a:t>15%</a:t>
                      </a:r>
                    </a:p>
                  </a:txBody>
                  <a:tcPr marL="6350" marR="6350" marT="6350" marB="0" anchor="ctr"/>
                </a:tc>
                <a:tc>
                  <a:txBody>
                    <a:bodyPr/>
                    <a:lstStyle/>
                    <a:p>
                      <a:pPr algn="ctr" fontAlgn="b"/>
                      <a:r>
                        <a:rPr lang="is-IS" sz="1400" b="0" i="0" u="none" strike="noStrike" dirty="0">
                          <a:solidFill>
                            <a:srgbClr val="000000"/>
                          </a:solidFill>
                          <a:effectLst/>
                          <a:latin typeface="+mn-lt"/>
                        </a:rPr>
                        <a:t>24%</a:t>
                      </a:r>
                    </a:p>
                  </a:txBody>
                  <a:tcPr marL="6350" marR="6350" marT="6350" marB="0" anchor="ctr"/>
                </a:tc>
                <a:tc>
                  <a:txBody>
                    <a:bodyPr/>
                    <a:lstStyle/>
                    <a:p>
                      <a:pPr algn="ctr" fontAlgn="b"/>
                      <a:r>
                        <a:rPr lang="is-IS" sz="1400" b="0" i="0" u="none" strike="noStrike" dirty="0">
                          <a:solidFill>
                            <a:srgbClr val="000000"/>
                          </a:solidFill>
                          <a:effectLst/>
                          <a:latin typeface="+mn-lt"/>
                        </a:rPr>
                        <a:t>27%</a:t>
                      </a:r>
                    </a:p>
                  </a:txBody>
                  <a:tcPr marL="6350" marR="6350" marT="6350" marB="0" anchor="ctr"/>
                </a:tc>
                <a:tc>
                  <a:txBody>
                    <a:bodyPr/>
                    <a:lstStyle/>
                    <a:p>
                      <a:pPr algn="ctr" fontAlgn="b"/>
                      <a:r>
                        <a:rPr lang="is-IS" sz="1400" b="0" i="0" u="none" strike="noStrike" dirty="0">
                          <a:solidFill>
                            <a:srgbClr val="000000"/>
                          </a:solidFill>
                          <a:effectLst/>
                          <a:latin typeface="+mn-lt"/>
                        </a:rPr>
                        <a:t>22%</a:t>
                      </a:r>
                    </a:p>
                  </a:txBody>
                  <a:tcPr marL="6350" marR="6350" marT="6350" marB="0" anchor="ctr"/>
                </a:tc>
                <a:tc>
                  <a:txBody>
                    <a:bodyPr/>
                    <a:lstStyle/>
                    <a:p>
                      <a:pPr algn="ctr" fontAlgn="b"/>
                      <a:r>
                        <a:rPr lang="is-IS" sz="1400" b="0" i="0" u="none" strike="noStrike" dirty="0">
                          <a:solidFill>
                            <a:srgbClr val="000000"/>
                          </a:solidFill>
                          <a:effectLst/>
                          <a:latin typeface="+mn-lt"/>
                        </a:rPr>
                        <a:t>26%</a:t>
                      </a:r>
                    </a:p>
                  </a:txBody>
                  <a:tcPr marL="6350" marR="6350" marT="6350" marB="0" anchor="ctr"/>
                </a:tc>
              </a:tr>
            </a:tbl>
          </a:graphicData>
        </a:graphic>
      </p:graphicFrame>
      <p:sp>
        <p:nvSpPr>
          <p:cNvPr id="10" name="TextBox 13"/>
          <p:cNvSpPr txBox="1">
            <a:spLocks noChangeArrowheads="1"/>
          </p:cNvSpPr>
          <p:nvPr/>
        </p:nvSpPr>
        <p:spPr bwMode="auto">
          <a:xfrm>
            <a:off x="56272" y="1063866"/>
            <a:ext cx="9087728" cy="830997"/>
          </a:xfrm>
          <a:prstGeom prst="rect">
            <a:avLst/>
          </a:prstGeom>
          <a:noFill/>
          <a:ln w="9525">
            <a:noFill/>
            <a:miter lim="800000"/>
            <a:headEnd/>
            <a:tailEnd/>
          </a:ln>
        </p:spPr>
        <p:txBody>
          <a:bodyPr wrap="square">
            <a:spAutoFit/>
          </a:bodyPr>
          <a:lstStyle/>
          <a:p>
            <a:r>
              <a:rPr lang="en-IE" sz="1600" b="1" dirty="0" smtClean="0"/>
              <a:t>Q: </a:t>
            </a:r>
            <a:r>
              <a:rPr lang="en-IE" sz="1600" b="1" dirty="0"/>
              <a:t>If you were to estimate, what proportion of pregnancies would you say end in abortion </a:t>
            </a:r>
            <a:r>
              <a:rPr lang="en-IE" sz="1600" b="1" dirty="0" smtClean="0"/>
              <a:t/>
            </a:r>
            <a:br>
              <a:rPr lang="en-IE" sz="1600" b="1" dirty="0" smtClean="0"/>
            </a:br>
            <a:r>
              <a:rPr lang="en-IE" sz="1600" b="1" dirty="0" smtClean="0"/>
              <a:t>     in </a:t>
            </a:r>
            <a:r>
              <a:rPr lang="en-IE" sz="1600" b="1" dirty="0"/>
              <a:t>England and Wales?</a:t>
            </a:r>
            <a:r>
              <a:rPr lang="en-US" sz="1600" b="1" dirty="0" smtClean="0"/>
              <a:t>?</a:t>
            </a:r>
            <a:r>
              <a:rPr lang="en-US" sz="1600" b="1" dirty="0" smtClean="0"/>
              <a:t/>
            </a:r>
            <a:br>
              <a:rPr lang="en-US" sz="1600" b="1" dirty="0" smtClean="0"/>
            </a:br>
            <a:r>
              <a:rPr lang="en-US" sz="1600" b="1" dirty="0" smtClean="0"/>
              <a:t>     </a:t>
            </a:r>
            <a:r>
              <a:rPr lang="en-US" sz="1600" i="1" dirty="0" smtClean="0"/>
              <a:t>base: all adults 18+</a:t>
            </a:r>
            <a:endParaRPr lang="en-IE" sz="1600" i="1" dirty="0"/>
          </a:p>
        </p:txBody>
      </p:sp>
    </p:spTree>
    <p:extLst>
      <p:ext uri="{BB962C8B-B14F-4D97-AF65-F5344CB8AC3E}">
        <p14:creationId xmlns:p14="http://schemas.microsoft.com/office/powerpoint/2010/main" val="3786889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bwMode="auto">
          <a:xfrm>
            <a:off x="0" y="258812"/>
            <a:ext cx="7000875" cy="525462"/>
          </a:xfrm>
          <a:prstGeom prst="rect">
            <a:avLst/>
          </a:prstGeom>
          <a:noFill/>
          <a:ln>
            <a:miter lim="800000"/>
            <a:headEnd/>
            <a:tailEnd/>
          </a:ln>
        </p:spPr>
        <p:txBody>
          <a:bodyPr vert="horz" wrap="square" lIns="91440" tIns="45720" rIns="91440" bIns="45720" numCol="1" compatLnSpc="1">
            <a:prstTxWarp prst="textNoShape">
              <a:avLst/>
            </a:prstTxWarp>
          </a:bodyPr>
          <a:lstStyle/>
          <a:p>
            <a:pPr eaLnBrk="1" hangingPunct="1"/>
            <a:r>
              <a:rPr lang="en-IE" b="0" dirty="0" smtClean="0">
                <a:ea typeface="ＭＳ Ｐゴシック"/>
              </a:rPr>
              <a:t>Current Knowledge – III </a:t>
            </a:r>
            <a:endParaRPr lang="en-IE" b="0" dirty="0" smtClean="0">
              <a:ea typeface="ＭＳ Ｐゴシック"/>
            </a:endParaRPr>
          </a:p>
        </p:txBody>
      </p:sp>
      <p:sp>
        <p:nvSpPr>
          <p:cNvPr id="10" name="TextBox 13"/>
          <p:cNvSpPr txBox="1">
            <a:spLocks noChangeArrowheads="1"/>
          </p:cNvSpPr>
          <p:nvPr/>
        </p:nvSpPr>
        <p:spPr bwMode="auto">
          <a:xfrm>
            <a:off x="56272" y="1063866"/>
            <a:ext cx="9087728" cy="830997"/>
          </a:xfrm>
          <a:prstGeom prst="rect">
            <a:avLst/>
          </a:prstGeom>
          <a:noFill/>
          <a:ln w="9525">
            <a:noFill/>
            <a:miter lim="800000"/>
            <a:headEnd/>
            <a:tailEnd/>
          </a:ln>
        </p:spPr>
        <p:txBody>
          <a:bodyPr wrap="square">
            <a:spAutoFit/>
          </a:bodyPr>
          <a:lstStyle/>
          <a:p>
            <a:r>
              <a:rPr lang="en-IE" sz="1600" b="1" dirty="0" smtClean="0"/>
              <a:t>Q: </a:t>
            </a:r>
            <a:r>
              <a:rPr lang="en-IE" sz="1600" b="1" dirty="0"/>
              <a:t>If you were to estimate, what percentage of pregnancies involving an unborn baby </a:t>
            </a:r>
            <a:r>
              <a:rPr lang="en-IE" sz="1600" b="1" dirty="0" smtClean="0"/>
              <a:t/>
            </a:r>
            <a:br>
              <a:rPr lang="en-IE" sz="1600" b="1" dirty="0" smtClean="0"/>
            </a:br>
            <a:r>
              <a:rPr lang="en-IE" sz="1600" b="1" dirty="0" smtClean="0"/>
              <a:t>     diagnosed </a:t>
            </a:r>
            <a:r>
              <a:rPr lang="en-IE" sz="1600" b="1" dirty="0"/>
              <a:t>with Down Syndrome would you say are aborted in England and Wales?</a:t>
            </a:r>
            <a:r>
              <a:rPr lang="en-US" sz="1600" b="1" dirty="0" smtClean="0"/>
              <a:t> </a:t>
            </a:r>
            <a:br>
              <a:rPr lang="en-US" sz="1600" b="1" dirty="0" smtClean="0"/>
            </a:br>
            <a:r>
              <a:rPr lang="en-US" sz="1600" b="1" dirty="0" smtClean="0"/>
              <a:t>     </a:t>
            </a:r>
            <a:r>
              <a:rPr lang="en-US" sz="1600" i="1" dirty="0" smtClean="0"/>
              <a:t>base</a:t>
            </a:r>
            <a:r>
              <a:rPr lang="en-US" sz="1600" i="1" dirty="0" smtClean="0"/>
              <a:t>: all adults 18+</a:t>
            </a:r>
            <a:endParaRPr lang="en-IE" sz="1600" i="1" dirty="0"/>
          </a:p>
        </p:txBody>
      </p:sp>
      <p:sp>
        <p:nvSpPr>
          <p:cNvPr id="6" name="TextBox 6"/>
          <p:cNvSpPr txBox="1">
            <a:spLocks noChangeArrowheads="1"/>
          </p:cNvSpPr>
          <p:nvPr/>
        </p:nvSpPr>
        <p:spPr bwMode="auto">
          <a:xfrm>
            <a:off x="6572250" y="1894863"/>
            <a:ext cx="2446020" cy="4524315"/>
          </a:xfrm>
          <a:prstGeom prst="rect">
            <a:avLst/>
          </a:prstGeom>
          <a:noFill/>
          <a:ln w="9525">
            <a:noFill/>
            <a:miter lim="800000"/>
            <a:headEnd/>
            <a:tailEnd/>
          </a:ln>
        </p:spPr>
        <p:txBody>
          <a:bodyPr wrap="square">
            <a:spAutoFit/>
          </a:bodyPr>
          <a:lstStyle/>
          <a:p>
            <a:pPr marL="266700" indent="-266700">
              <a:buBlip>
                <a:blip r:embed="rId3"/>
              </a:buBlip>
            </a:pPr>
            <a:r>
              <a:rPr lang="en-IE" sz="1600" dirty="0" smtClean="0"/>
              <a:t>Only 1 in 10 Irish people </a:t>
            </a:r>
            <a:r>
              <a:rPr lang="en-IE" sz="1600" dirty="0"/>
              <a:t>know the actual incidence of abortion in England &amp; </a:t>
            </a:r>
            <a:r>
              <a:rPr lang="en-IE" sz="1600" dirty="0" smtClean="0"/>
              <a:t>Wales in cases involving Down Syndrome. </a:t>
            </a:r>
            <a:endParaRPr lang="en-IE" sz="1600" b="0" dirty="0" smtClean="0"/>
          </a:p>
          <a:p>
            <a:pPr marL="266700" indent="-266700">
              <a:buBlip>
                <a:blip r:embed="rId3"/>
              </a:buBlip>
            </a:pPr>
            <a:endParaRPr lang="en-IE" sz="1600" dirty="0" smtClean="0"/>
          </a:p>
          <a:p>
            <a:pPr marL="266700" indent="-266700">
              <a:buBlip>
                <a:blip r:embed="rId3"/>
              </a:buBlip>
            </a:pPr>
            <a:r>
              <a:rPr lang="en-IE" sz="1600" dirty="0" smtClean="0"/>
              <a:t>Although 3 in 10 claim not to know, the majority already have an impression as to the incidence of abortion in pregnancies involving Down Syndrome</a:t>
            </a:r>
            <a:r>
              <a:rPr lang="en-IE" sz="1600" b="0" dirty="0" smtClean="0"/>
              <a:t>.</a:t>
            </a:r>
            <a:endParaRPr lang="en-IE" sz="1600" b="0" dirty="0" smtClean="0"/>
          </a:p>
          <a:p>
            <a:pPr marL="266700" indent="-266700">
              <a:buBlip>
                <a:blip r:embed="rId3"/>
              </a:buBlip>
            </a:pPr>
            <a:endParaRPr lang="en-IE" sz="1600" dirty="0"/>
          </a:p>
          <a:p>
            <a:pPr marL="266700" indent="-266700"/>
            <a:endParaRPr lang="en-IE" sz="1600" b="0" dirty="0" smtClean="0"/>
          </a:p>
        </p:txBody>
      </p:sp>
      <p:graphicFrame>
        <p:nvGraphicFramePr>
          <p:cNvPr id="8" name="Chart 7"/>
          <p:cNvGraphicFramePr/>
          <p:nvPr>
            <p:extLst>
              <p:ext uri="{D42A27DB-BD31-4B8C-83A1-F6EECF244321}">
                <p14:modId xmlns:p14="http://schemas.microsoft.com/office/powerpoint/2010/main" val="1481202387"/>
              </p:ext>
            </p:extLst>
          </p:nvPr>
        </p:nvGraphicFramePr>
        <p:xfrm>
          <a:off x="0" y="1907356"/>
          <a:ext cx="6572250" cy="43527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70875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idx="4294967295"/>
          </p:nvPr>
        </p:nvSpPr>
        <p:spPr bwMode="auto">
          <a:xfrm>
            <a:off x="0" y="236806"/>
            <a:ext cx="7089775" cy="525463"/>
          </a:xfrm>
          <a:prstGeom prst="rect">
            <a:avLst/>
          </a:prstGeom>
          <a:noFill/>
          <a:ln>
            <a:miter lim="800000"/>
            <a:headEnd/>
            <a:tailEnd/>
          </a:ln>
        </p:spPr>
        <p:txBody>
          <a:bodyPr vert="horz" wrap="square" lIns="91440" tIns="45720" rIns="91440" bIns="45720" numCol="1" compatLnSpc="1">
            <a:prstTxWarp prst="textNoShape">
              <a:avLst/>
            </a:prstTxWarp>
          </a:bodyPr>
          <a:lstStyle/>
          <a:p>
            <a:r>
              <a:rPr lang="en-IE" dirty="0" smtClean="0">
                <a:ea typeface="ＭＳ Ｐゴシック"/>
              </a:rPr>
              <a:t> </a:t>
            </a:r>
            <a:r>
              <a:rPr lang="en-IE" b="0" dirty="0" smtClean="0">
                <a:ea typeface="ＭＳ Ｐゴシック"/>
              </a:rPr>
              <a:t>Current Knowledge – IV </a:t>
            </a:r>
            <a:endParaRPr lang="en-US" b="0" dirty="0" smtClean="0">
              <a:ea typeface="ＭＳ Ｐゴシック"/>
            </a:endParaRPr>
          </a:p>
        </p:txBody>
      </p:sp>
      <p:sp>
        <p:nvSpPr>
          <p:cNvPr id="15" name="TextBox 14"/>
          <p:cNvSpPr txBox="1"/>
          <p:nvPr/>
        </p:nvSpPr>
        <p:spPr>
          <a:xfrm>
            <a:off x="11113" y="6519863"/>
            <a:ext cx="9132887" cy="338137"/>
          </a:xfrm>
          <a:prstGeom prst="rect">
            <a:avLst/>
          </a:prstGeom>
          <a:noFill/>
        </p:spPr>
        <p:txBody>
          <a:bodyPr>
            <a:spAutoFit/>
          </a:bodyPr>
          <a:lstStyle/>
          <a:p>
            <a:pPr>
              <a:defRPr/>
            </a:pPr>
            <a:r>
              <a:rPr lang="en-IE" sz="1600">
                <a:effectLst>
                  <a:outerShdw blurRad="38100" dist="38100" dir="2700000" algn="tl">
                    <a:srgbClr val="C0C0C0"/>
                  </a:outerShdw>
                </a:effectLst>
                <a:latin typeface="Arial" charset="0"/>
                <a:ea typeface="ＭＳ Ｐゴシック" pitchFamily="-106" charset="-128"/>
                <a:cs typeface="+mn-cs"/>
              </a:rPr>
              <a:t>	</a:t>
            </a:r>
            <a:r>
              <a:rPr lang="en-IE" sz="1600">
                <a:solidFill>
                  <a:srgbClr val="C00000"/>
                </a:solidFill>
                <a:effectLst>
                  <a:outerShdw blurRad="38100" dist="38100" dir="2700000" algn="tl">
                    <a:srgbClr val="C0C0C0"/>
                  </a:outerShdw>
                </a:effectLst>
                <a:latin typeface="Arial" charset="0"/>
                <a:ea typeface="ＭＳ Ｐゴシック" pitchFamily="-106" charset="-128"/>
                <a:cs typeface="+mn-cs"/>
              </a:rPr>
              <a:t>     	</a:t>
            </a:r>
            <a:endParaRPr lang="en-US" sz="1600">
              <a:solidFill>
                <a:srgbClr val="C00000"/>
              </a:solidFill>
              <a:effectLst>
                <a:outerShdw blurRad="38100" dist="38100" dir="2700000" algn="tl">
                  <a:srgbClr val="C0C0C0"/>
                </a:outerShdw>
              </a:effectLst>
              <a:latin typeface="Arial" charset="0"/>
              <a:ea typeface="ＭＳ Ｐゴシック" pitchFamily="-106" charset="-128"/>
              <a:cs typeface="+mn-cs"/>
            </a:endParaRPr>
          </a:p>
        </p:txBody>
      </p:sp>
      <p:sp>
        <p:nvSpPr>
          <p:cNvPr id="7" name="TextBox 6"/>
          <p:cNvSpPr txBox="1"/>
          <p:nvPr/>
        </p:nvSpPr>
        <p:spPr>
          <a:xfrm>
            <a:off x="4544290" y="6404173"/>
            <a:ext cx="4294910" cy="307777"/>
          </a:xfrm>
          <a:prstGeom prst="rect">
            <a:avLst/>
          </a:prstGeom>
          <a:noFill/>
        </p:spPr>
        <p:txBody>
          <a:bodyPr wrap="square" rtlCol="0">
            <a:spAutoFit/>
          </a:bodyPr>
          <a:lstStyle/>
          <a:p>
            <a:pPr algn="r"/>
            <a:r>
              <a:rPr lang="en-IE" sz="1400" b="1" dirty="0" smtClean="0"/>
              <a:t>Source</a:t>
            </a:r>
            <a:r>
              <a:rPr lang="en-IE" sz="1400" dirty="0" smtClean="0"/>
              <a:t>: Amárach </a:t>
            </a:r>
            <a:r>
              <a:rPr lang="en-US" sz="1400" dirty="0" smtClean="0"/>
              <a:t>Research, </a:t>
            </a:r>
            <a:r>
              <a:rPr lang="en-US" sz="1400" dirty="0" smtClean="0"/>
              <a:t>May 2017</a:t>
            </a:r>
            <a:endParaRPr lang="en-US" sz="1400" dirty="0"/>
          </a:p>
        </p:txBody>
      </p:sp>
      <p:graphicFrame>
        <p:nvGraphicFramePr>
          <p:cNvPr id="8" name="Content Placeholder 2"/>
          <p:cNvGraphicFramePr>
            <a:graphicFrameLocks/>
          </p:cNvGraphicFramePr>
          <p:nvPr>
            <p:extLst>
              <p:ext uri="{D42A27DB-BD31-4B8C-83A1-F6EECF244321}">
                <p14:modId xmlns:p14="http://schemas.microsoft.com/office/powerpoint/2010/main" val="1440225001"/>
              </p:ext>
            </p:extLst>
          </p:nvPr>
        </p:nvGraphicFramePr>
        <p:xfrm>
          <a:off x="175260" y="2010553"/>
          <a:ext cx="8663940" cy="4247571"/>
        </p:xfrm>
        <a:graphic>
          <a:graphicData uri="http://schemas.openxmlformats.org/drawingml/2006/table">
            <a:tbl>
              <a:tblPr firstRow="1" bandRow="1">
                <a:tableStyleId>{21E4AEA4-8DFA-4A89-87EB-49C32662AFE0}</a:tableStyleId>
              </a:tblPr>
              <a:tblGrid>
                <a:gridCol w="2323105"/>
                <a:gridCol w="796377"/>
                <a:gridCol w="661041"/>
                <a:gridCol w="823080"/>
                <a:gridCol w="742061"/>
                <a:gridCol w="770064"/>
                <a:gridCol w="868072"/>
                <a:gridCol w="854071"/>
                <a:gridCol w="826069"/>
              </a:tblGrid>
              <a:tr h="630792">
                <a:tc>
                  <a:txBody>
                    <a:bodyPr/>
                    <a:lstStyle/>
                    <a:p>
                      <a:pPr algn="ctr" fontAlgn="b"/>
                      <a:r>
                        <a:rPr lang="en-US" sz="1400" b="1" i="0" u="none" strike="noStrike" dirty="0" smtClean="0">
                          <a:solidFill>
                            <a:schemeClr val="bg1"/>
                          </a:solidFill>
                          <a:effectLst>
                            <a:outerShdw blurRad="38100" dist="38100" dir="2700000" algn="tl">
                              <a:srgbClr val="000000">
                                <a:alpha val="43137"/>
                              </a:srgbClr>
                            </a:outerShdw>
                          </a:effectLst>
                          <a:latin typeface="+mn-lt"/>
                          <a:cs typeface="Arial" pitchFamily="34" charset="0"/>
                        </a:rPr>
                        <a:t>May 2017</a:t>
                      </a:r>
                      <a:endParaRPr lang="en-US" sz="1400" b="1" i="0" u="none" strike="noStrike" dirty="0">
                        <a:solidFill>
                          <a:schemeClr val="bg1"/>
                        </a:solidFill>
                        <a:effectLst>
                          <a:outerShdw blurRad="38100" dist="38100" dir="2700000" algn="tl">
                            <a:srgbClr val="000000">
                              <a:alpha val="43137"/>
                            </a:srgbClr>
                          </a:outerShdw>
                        </a:effectLst>
                        <a:latin typeface="+mn-lt"/>
                        <a:cs typeface="Arial" pitchFamily="34" charset="0"/>
                      </a:endParaRPr>
                    </a:p>
                  </a:txBody>
                  <a:tcPr marL="9525" marR="9525" marT="9525" marB="0" anchor="ctr"/>
                </a:tc>
                <a:tc>
                  <a:txBody>
                    <a:bodyPr/>
                    <a:lstStyle/>
                    <a:p>
                      <a:pPr algn="ctr" fontAlgn="b"/>
                      <a:r>
                        <a:rPr lang="en-IE" sz="1400" b="0" i="0" u="none" strike="noStrike" dirty="0">
                          <a:solidFill>
                            <a:schemeClr val="bg1"/>
                          </a:solidFill>
                          <a:effectLst>
                            <a:outerShdw blurRad="38100" dist="38100" dir="2700000" algn="tl">
                              <a:srgbClr val="000000">
                                <a:alpha val="43137"/>
                              </a:srgbClr>
                            </a:outerShdw>
                          </a:effectLst>
                          <a:latin typeface="+mn-lt"/>
                          <a:cs typeface="Arial" panose="020B0604020202020204" pitchFamily="34" charset="0"/>
                        </a:rPr>
                        <a:t>TOTAL</a:t>
                      </a:r>
                    </a:p>
                  </a:txBody>
                  <a:tcPr marL="9525" marR="9525" marT="9525" marB="0" anchor="ctr"/>
                </a:tc>
                <a:tc>
                  <a:txBody>
                    <a:bodyPr/>
                    <a:lstStyle/>
                    <a:p>
                      <a:pPr algn="ctr" fontAlgn="b"/>
                      <a:r>
                        <a:rPr lang="en-IE" sz="1400" b="0" i="0" u="none" strike="noStrike" dirty="0">
                          <a:solidFill>
                            <a:schemeClr val="bg1"/>
                          </a:solidFill>
                          <a:effectLst>
                            <a:outerShdw blurRad="38100" dist="38100" dir="2700000" algn="tl">
                              <a:srgbClr val="000000">
                                <a:alpha val="43137"/>
                              </a:srgbClr>
                            </a:outerShdw>
                          </a:effectLst>
                          <a:latin typeface="+mn-lt"/>
                          <a:cs typeface="Arial" panose="020B0604020202020204" pitchFamily="34" charset="0"/>
                        </a:rPr>
                        <a:t> Male</a:t>
                      </a:r>
                    </a:p>
                  </a:txBody>
                  <a:tcPr marL="9525" marR="9525" marT="9525" marB="0" anchor="ctr"/>
                </a:tc>
                <a:tc>
                  <a:txBody>
                    <a:bodyPr/>
                    <a:lstStyle/>
                    <a:p>
                      <a:pPr algn="ctr" fontAlgn="b"/>
                      <a:r>
                        <a:rPr lang="en-IE" sz="1400" b="0" i="0" u="none" strike="noStrike" dirty="0" smtClean="0">
                          <a:solidFill>
                            <a:schemeClr val="bg1"/>
                          </a:solidFill>
                          <a:effectLst>
                            <a:outerShdw blurRad="38100" dist="38100" dir="2700000" algn="tl">
                              <a:srgbClr val="000000">
                                <a:alpha val="43137"/>
                              </a:srgbClr>
                            </a:outerShdw>
                          </a:effectLst>
                          <a:latin typeface="+mn-lt"/>
                          <a:cs typeface="Arial" panose="020B0604020202020204" pitchFamily="34" charset="0"/>
                        </a:rPr>
                        <a:t>Female</a:t>
                      </a:r>
                      <a:endParaRPr lang="en-IE" sz="1400" b="0" i="0" u="none" strike="noStrike" dirty="0">
                        <a:solidFill>
                          <a:schemeClr val="bg1"/>
                        </a:solidFill>
                        <a:effectLst>
                          <a:outerShdw blurRad="38100" dist="38100" dir="2700000" algn="tl">
                            <a:srgbClr val="000000">
                              <a:alpha val="43137"/>
                            </a:srgbClr>
                          </a:outerShdw>
                        </a:effectLst>
                        <a:latin typeface="+mn-lt"/>
                        <a:cs typeface="Arial" panose="020B0604020202020204" pitchFamily="34" charset="0"/>
                      </a:endParaRPr>
                    </a:p>
                  </a:txBody>
                  <a:tcPr marL="9525" marR="9525" marT="9525" marB="0" anchor="ctr"/>
                </a:tc>
                <a:tc>
                  <a:txBody>
                    <a:bodyPr/>
                    <a:lstStyle/>
                    <a:p>
                      <a:pPr algn="ctr" fontAlgn="b"/>
                      <a:r>
                        <a:rPr lang="en-IE" sz="1400" b="0" i="0" u="none" strike="noStrike" dirty="0">
                          <a:solidFill>
                            <a:schemeClr val="bg1"/>
                          </a:solidFill>
                          <a:effectLst>
                            <a:outerShdw blurRad="38100" dist="38100" dir="2700000" algn="tl">
                              <a:srgbClr val="000000">
                                <a:alpha val="43137"/>
                              </a:srgbClr>
                            </a:outerShdw>
                          </a:effectLst>
                          <a:latin typeface="+mn-lt"/>
                          <a:cs typeface="Arial" panose="020B0604020202020204" pitchFamily="34" charset="0"/>
                        </a:rPr>
                        <a:t> </a:t>
                      </a:r>
                      <a:r>
                        <a:rPr lang="en-IE" sz="1400" b="0" i="0" u="none" strike="noStrike" dirty="0" smtClean="0">
                          <a:solidFill>
                            <a:schemeClr val="bg1"/>
                          </a:solidFill>
                          <a:effectLst>
                            <a:outerShdw blurRad="38100" dist="38100" dir="2700000" algn="tl">
                              <a:srgbClr val="000000">
                                <a:alpha val="43137"/>
                              </a:srgbClr>
                            </a:outerShdw>
                          </a:effectLst>
                          <a:latin typeface="+mn-lt"/>
                          <a:cs typeface="Arial" panose="020B0604020202020204" pitchFamily="34" charset="0"/>
                        </a:rPr>
                        <a:t>18-24</a:t>
                      </a:r>
                      <a:endParaRPr lang="en-IE" sz="1400" b="0" i="0" u="none" strike="noStrike" dirty="0">
                        <a:solidFill>
                          <a:schemeClr val="bg1"/>
                        </a:solidFill>
                        <a:effectLst>
                          <a:outerShdw blurRad="38100" dist="38100" dir="2700000" algn="tl">
                            <a:srgbClr val="000000">
                              <a:alpha val="43137"/>
                            </a:srgbClr>
                          </a:outerShdw>
                        </a:effectLst>
                        <a:latin typeface="+mn-lt"/>
                        <a:cs typeface="Arial" panose="020B0604020202020204" pitchFamily="34" charset="0"/>
                      </a:endParaRPr>
                    </a:p>
                  </a:txBody>
                  <a:tcPr marL="9525" marR="9525" marT="9525" marB="0" anchor="ctr"/>
                </a:tc>
                <a:tc>
                  <a:txBody>
                    <a:bodyPr/>
                    <a:lstStyle/>
                    <a:p>
                      <a:pPr algn="ctr" fontAlgn="b"/>
                      <a:r>
                        <a:rPr lang="en-IE" sz="1400" b="0" i="0" u="none" strike="noStrike" dirty="0">
                          <a:solidFill>
                            <a:schemeClr val="bg1"/>
                          </a:solidFill>
                          <a:effectLst>
                            <a:outerShdw blurRad="38100" dist="38100" dir="2700000" algn="tl">
                              <a:srgbClr val="000000">
                                <a:alpha val="43137"/>
                              </a:srgbClr>
                            </a:outerShdw>
                          </a:effectLst>
                          <a:latin typeface="+mn-lt"/>
                          <a:cs typeface="Arial" panose="020B0604020202020204" pitchFamily="34" charset="0"/>
                        </a:rPr>
                        <a:t> 25-34</a:t>
                      </a:r>
                    </a:p>
                  </a:txBody>
                  <a:tcPr marL="9525" marR="9525" marT="9525" marB="0" anchor="ctr"/>
                </a:tc>
                <a:tc>
                  <a:txBody>
                    <a:bodyPr/>
                    <a:lstStyle/>
                    <a:p>
                      <a:pPr algn="ctr" fontAlgn="b"/>
                      <a:r>
                        <a:rPr lang="en-IE" sz="1400" b="0" i="0" u="none" strike="noStrike" dirty="0">
                          <a:solidFill>
                            <a:schemeClr val="bg1"/>
                          </a:solidFill>
                          <a:effectLst>
                            <a:outerShdw blurRad="38100" dist="38100" dir="2700000" algn="tl">
                              <a:srgbClr val="000000">
                                <a:alpha val="43137"/>
                              </a:srgbClr>
                            </a:outerShdw>
                          </a:effectLst>
                          <a:latin typeface="+mn-lt"/>
                          <a:cs typeface="Arial" panose="020B0604020202020204" pitchFamily="34" charset="0"/>
                        </a:rPr>
                        <a:t> 35-44</a:t>
                      </a:r>
                    </a:p>
                  </a:txBody>
                  <a:tcPr marL="9525" marR="9525" marT="9525" marB="0" anchor="ctr"/>
                </a:tc>
                <a:tc>
                  <a:txBody>
                    <a:bodyPr/>
                    <a:lstStyle/>
                    <a:p>
                      <a:pPr algn="ctr" fontAlgn="b"/>
                      <a:r>
                        <a:rPr lang="en-IE" sz="1400" b="0" i="0" u="none" strike="noStrike" dirty="0">
                          <a:solidFill>
                            <a:schemeClr val="bg1"/>
                          </a:solidFill>
                          <a:effectLst>
                            <a:outerShdw blurRad="38100" dist="38100" dir="2700000" algn="tl">
                              <a:srgbClr val="000000">
                                <a:alpha val="43137"/>
                              </a:srgbClr>
                            </a:outerShdw>
                          </a:effectLst>
                          <a:latin typeface="+mn-lt"/>
                          <a:cs typeface="Arial" panose="020B0604020202020204" pitchFamily="34" charset="0"/>
                        </a:rPr>
                        <a:t> 45-54</a:t>
                      </a:r>
                    </a:p>
                  </a:txBody>
                  <a:tcPr marL="9525" marR="9525" marT="9525" marB="0" anchor="ctr"/>
                </a:tc>
                <a:tc>
                  <a:txBody>
                    <a:bodyPr/>
                    <a:lstStyle/>
                    <a:p>
                      <a:pPr algn="ctr" fontAlgn="b"/>
                      <a:r>
                        <a:rPr lang="en-IE" sz="1400" b="0" i="0" u="none" strike="noStrike" dirty="0">
                          <a:solidFill>
                            <a:schemeClr val="bg1"/>
                          </a:solidFill>
                          <a:effectLst>
                            <a:outerShdw blurRad="38100" dist="38100" dir="2700000" algn="tl">
                              <a:srgbClr val="000000">
                                <a:alpha val="43137"/>
                              </a:srgbClr>
                            </a:outerShdw>
                          </a:effectLst>
                          <a:latin typeface="+mn-lt"/>
                          <a:cs typeface="Arial" panose="020B0604020202020204" pitchFamily="34" charset="0"/>
                        </a:rPr>
                        <a:t> 55+</a:t>
                      </a:r>
                    </a:p>
                  </a:txBody>
                  <a:tcPr marL="9525" marR="9525" marT="9525" marB="0" anchor="ctr"/>
                </a:tc>
              </a:tr>
              <a:tr h="279374">
                <a:tc>
                  <a:txBody>
                    <a:bodyPr/>
                    <a:lstStyle/>
                    <a:p>
                      <a:pPr algn="l" fontAlgn="b"/>
                      <a:endParaRPr lang="en-US" sz="1400" b="0" i="1" u="none" strike="noStrike" dirty="0">
                        <a:solidFill>
                          <a:srgbClr val="000000"/>
                        </a:solidFill>
                        <a:latin typeface="+mn-lt"/>
                        <a:cs typeface="Arial"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mn-lt"/>
                        </a:rPr>
                        <a:t>998</a:t>
                      </a:r>
                    </a:p>
                  </a:txBody>
                  <a:tcPr marL="6350" marR="6350" marT="6350" marB="0" anchor="ctr"/>
                </a:tc>
                <a:tc>
                  <a:txBody>
                    <a:bodyPr/>
                    <a:lstStyle/>
                    <a:p>
                      <a:pPr algn="ctr" fontAlgn="b"/>
                      <a:r>
                        <a:rPr lang="cs-CZ" sz="1400" b="0" i="0" u="none" strike="noStrike" dirty="0">
                          <a:solidFill>
                            <a:srgbClr val="000000"/>
                          </a:solidFill>
                          <a:effectLst/>
                          <a:latin typeface="+mn-lt"/>
                        </a:rPr>
                        <a:t>493</a:t>
                      </a:r>
                    </a:p>
                  </a:txBody>
                  <a:tcPr marL="6350" marR="6350" marT="6350" marB="0" anchor="ctr"/>
                </a:tc>
                <a:tc>
                  <a:txBody>
                    <a:bodyPr/>
                    <a:lstStyle/>
                    <a:p>
                      <a:pPr algn="ctr" fontAlgn="b"/>
                      <a:r>
                        <a:rPr lang="is-IS" sz="1400" b="0" i="0" u="none" strike="noStrike" dirty="0">
                          <a:solidFill>
                            <a:srgbClr val="000000"/>
                          </a:solidFill>
                          <a:effectLst/>
                          <a:latin typeface="+mn-lt"/>
                        </a:rPr>
                        <a:t>505</a:t>
                      </a:r>
                    </a:p>
                  </a:txBody>
                  <a:tcPr marL="6350" marR="6350" marT="6350" marB="0" anchor="ctr"/>
                </a:tc>
                <a:tc>
                  <a:txBody>
                    <a:bodyPr/>
                    <a:lstStyle/>
                    <a:p>
                      <a:pPr algn="ctr" fontAlgn="b"/>
                      <a:r>
                        <a:rPr lang="cs-CZ" sz="1400" b="0" i="0" u="none" strike="noStrike" dirty="0">
                          <a:solidFill>
                            <a:srgbClr val="000000"/>
                          </a:solidFill>
                          <a:effectLst/>
                          <a:latin typeface="+mn-lt"/>
                        </a:rPr>
                        <a:t>119</a:t>
                      </a:r>
                    </a:p>
                  </a:txBody>
                  <a:tcPr marL="6350" marR="6350" marT="6350" marB="0" anchor="ctr"/>
                </a:tc>
                <a:tc>
                  <a:txBody>
                    <a:bodyPr/>
                    <a:lstStyle/>
                    <a:p>
                      <a:pPr algn="ctr" fontAlgn="b"/>
                      <a:r>
                        <a:rPr lang="is-IS" sz="1400" b="0" i="0" u="none" strike="noStrike" dirty="0">
                          <a:solidFill>
                            <a:srgbClr val="000000"/>
                          </a:solidFill>
                          <a:effectLst/>
                          <a:latin typeface="+mn-lt"/>
                        </a:rPr>
                        <a:t>220</a:t>
                      </a:r>
                    </a:p>
                  </a:txBody>
                  <a:tcPr marL="6350" marR="6350" marT="6350" marB="0" anchor="ctr"/>
                </a:tc>
                <a:tc>
                  <a:txBody>
                    <a:bodyPr/>
                    <a:lstStyle/>
                    <a:p>
                      <a:pPr algn="ctr" fontAlgn="b"/>
                      <a:r>
                        <a:rPr lang="is-IS" sz="1400" b="0" i="0" u="none" strike="noStrike" dirty="0">
                          <a:solidFill>
                            <a:srgbClr val="000000"/>
                          </a:solidFill>
                          <a:effectLst/>
                          <a:latin typeface="+mn-lt"/>
                        </a:rPr>
                        <a:t>200</a:t>
                      </a:r>
                    </a:p>
                  </a:txBody>
                  <a:tcPr marL="6350" marR="6350" marT="6350" marB="0" anchor="ctr"/>
                </a:tc>
                <a:tc>
                  <a:txBody>
                    <a:bodyPr/>
                    <a:lstStyle/>
                    <a:p>
                      <a:pPr algn="ctr" fontAlgn="b"/>
                      <a:r>
                        <a:rPr lang="en-US" sz="1400" b="0" i="0" u="none" strike="noStrike">
                          <a:solidFill>
                            <a:srgbClr val="000000"/>
                          </a:solidFill>
                          <a:effectLst/>
                          <a:latin typeface="+mn-lt"/>
                        </a:rPr>
                        <a:t>170</a:t>
                      </a:r>
                    </a:p>
                  </a:txBody>
                  <a:tcPr marL="6350" marR="6350" marT="6350" marB="0" anchor="ctr"/>
                </a:tc>
                <a:tc>
                  <a:txBody>
                    <a:bodyPr/>
                    <a:lstStyle/>
                    <a:p>
                      <a:pPr algn="ctr" fontAlgn="b"/>
                      <a:r>
                        <a:rPr lang="is-IS" sz="1400" b="0" i="0" u="none" strike="noStrike" dirty="0">
                          <a:solidFill>
                            <a:srgbClr val="000000"/>
                          </a:solidFill>
                          <a:effectLst/>
                          <a:latin typeface="+mn-lt"/>
                        </a:rPr>
                        <a:t>290</a:t>
                      </a:r>
                    </a:p>
                  </a:txBody>
                  <a:tcPr marL="6350" marR="6350" marT="6350" marB="0" anchor="ctr"/>
                </a:tc>
              </a:tr>
              <a:tr h="692950">
                <a:tc>
                  <a:txBody>
                    <a:bodyPr/>
                    <a:lstStyle/>
                    <a:p>
                      <a:pPr algn="l" fontAlgn="b"/>
                      <a:r>
                        <a:rPr lang="en-US" sz="1400" b="0" i="0" u="none" strike="noStrike" dirty="0">
                          <a:solidFill>
                            <a:srgbClr val="000000"/>
                          </a:solidFill>
                          <a:effectLst/>
                          <a:latin typeface="+mn-lt"/>
                        </a:rPr>
                        <a:t>Roughly 20% of pregnancies involving Down Syndrome are aborted</a:t>
                      </a:r>
                    </a:p>
                  </a:txBody>
                  <a:tcPr marL="6350" marR="6350" marT="6350" marB="0" anchor="ctr"/>
                </a:tc>
                <a:tc>
                  <a:txBody>
                    <a:bodyPr/>
                    <a:lstStyle/>
                    <a:p>
                      <a:pPr algn="ctr" fontAlgn="b"/>
                      <a:r>
                        <a:rPr lang="is-IS" sz="1400" b="0" i="0" u="none" strike="noStrike">
                          <a:solidFill>
                            <a:srgbClr val="000000"/>
                          </a:solidFill>
                          <a:effectLst/>
                          <a:latin typeface="+mn-lt"/>
                        </a:rPr>
                        <a:t>22%</a:t>
                      </a:r>
                    </a:p>
                  </a:txBody>
                  <a:tcPr marL="6350" marR="6350" marT="6350" marB="0" anchor="ctr"/>
                </a:tc>
                <a:tc>
                  <a:txBody>
                    <a:bodyPr/>
                    <a:lstStyle/>
                    <a:p>
                      <a:pPr algn="ctr" fontAlgn="b"/>
                      <a:r>
                        <a:rPr lang="pt-BR" sz="1400" b="0" i="0" u="none" strike="noStrike">
                          <a:solidFill>
                            <a:srgbClr val="000000"/>
                          </a:solidFill>
                          <a:effectLst/>
                          <a:latin typeface="+mn-lt"/>
                        </a:rPr>
                        <a:t>18%</a:t>
                      </a:r>
                    </a:p>
                  </a:txBody>
                  <a:tcPr marL="6350" marR="6350" marT="6350" marB="0" anchor="ctr"/>
                </a:tc>
                <a:tc>
                  <a:txBody>
                    <a:bodyPr/>
                    <a:lstStyle/>
                    <a:p>
                      <a:pPr algn="ctr" fontAlgn="b"/>
                      <a:r>
                        <a:rPr lang="it-IT" sz="1400" b="0" i="0" u="none" strike="noStrike">
                          <a:solidFill>
                            <a:srgbClr val="000000"/>
                          </a:solidFill>
                          <a:effectLst/>
                          <a:latin typeface="+mn-lt"/>
                        </a:rPr>
                        <a:t>25%</a:t>
                      </a:r>
                    </a:p>
                  </a:txBody>
                  <a:tcPr marL="6350" marR="6350" marT="6350" marB="0" anchor="ctr"/>
                </a:tc>
                <a:tc>
                  <a:txBody>
                    <a:bodyPr/>
                    <a:lstStyle/>
                    <a:p>
                      <a:pPr algn="ctr" fontAlgn="b"/>
                      <a:r>
                        <a:rPr lang="is-IS" sz="1400" b="0" i="0" u="none" strike="noStrike">
                          <a:solidFill>
                            <a:srgbClr val="000000"/>
                          </a:solidFill>
                          <a:effectLst/>
                          <a:latin typeface="+mn-lt"/>
                        </a:rPr>
                        <a:t>23%</a:t>
                      </a:r>
                    </a:p>
                  </a:txBody>
                  <a:tcPr marL="6350" marR="6350" marT="6350" marB="0" anchor="ctr"/>
                </a:tc>
                <a:tc>
                  <a:txBody>
                    <a:bodyPr/>
                    <a:lstStyle/>
                    <a:p>
                      <a:pPr algn="ctr" fontAlgn="b"/>
                      <a:r>
                        <a:rPr lang="pt-BR" sz="1400" b="0" i="0" u="none" strike="noStrike">
                          <a:solidFill>
                            <a:srgbClr val="000000"/>
                          </a:solidFill>
                          <a:effectLst/>
                          <a:latin typeface="+mn-lt"/>
                        </a:rPr>
                        <a:t>17%</a:t>
                      </a:r>
                    </a:p>
                  </a:txBody>
                  <a:tcPr marL="6350" marR="6350" marT="6350" marB="0" anchor="ctr"/>
                </a:tc>
                <a:tc>
                  <a:txBody>
                    <a:bodyPr/>
                    <a:lstStyle/>
                    <a:p>
                      <a:pPr algn="ctr" fontAlgn="b"/>
                      <a:r>
                        <a:rPr lang="pt-BR" sz="1400" b="0" i="0" u="none" strike="noStrike">
                          <a:solidFill>
                            <a:srgbClr val="000000"/>
                          </a:solidFill>
                          <a:effectLst/>
                          <a:latin typeface="+mn-lt"/>
                        </a:rPr>
                        <a:t>19%</a:t>
                      </a:r>
                    </a:p>
                  </a:txBody>
                  <a:tcPr marL="6350" marR="6350" marT="6350" marB="0" anchor="ctr"/>
                </a:tc>
                <a:tc>
                  <a:txBody>
                    <a:bodyPr/>
                    <a:lstStyle/>
                    <a:p>
                      <a:pPr algn="ctr" fontAlgn="b"/>
                      <a:r>
                        <a:rPr lang="it-IT" sz="1400" b="0" i="0" u="none" strike="noStrike">
                          <a:solidFill>
                            <a:srgbClr val="000000"/>
                          </a:solidFill>
                          <a:effectLst/>
                          <a:latin typeface="+mn-lt"/>
                        </a:rPr>
                        <a:t>25%</a:t>
                      </a:r>
                    </a:p>
                  </a:txBody>
                  <a:tcPr marL="6350" marR="6350" marT="6350" marB="0" anchor="ctr"/>
                </a:tc>
                <a:tc>
                  <a:txBody>
                    <a:bodyPr/>
                    <a:lstStyle/>
                    <a:p>
                      <a:pPr algn="ctr" fontAlgn="b"/>
                      <a:r>
                        <a:rPr lang="it-IT" sz="1400" b="0" i="0" u="none" strike="noStrike">
                          <a:solidFill>
                            <a:srgbClr val="000000"/>
                          </a:solidFill>
                          <a:effectLst/>
                          <a:latin typeface="+mn-lt"/>
                        </a:rPr>
                        <a:t>25%</a:t>
                      </a:r>
                    </a:p>
                  </a:txBody>
                  <a:tcPr marL="6350" marR="6350" marT="6350" marB="0" anchor="ctr"/>
                </a:tc>
              </a:tr>
              <a:tr h="692950">
                <a:tc>
                  <a:txBody>
                    <a:bodyPr/>
                    <a:lstStyle/>
                    <a:p>
                      <a:pPr algn="l" fontAlgn="b"/>
                      <a:r>
                        <a:rPr lang="en-US" sz="1400" b="0" i="0" u="none" strike="noStrike" dirty="0">
                          <a:solidFill>
                            <a:srgbClr val="000000"/>
                          </a:solidFill>
                          <a:effectLst/>
                          <a:latin typeface="+mn-lt"/>
                        </a:rPr>
                        <a:t>Roughly 35% of pregnancies involving Down Syndrome are aborted</a:t>
                      </a:r>
                    </a:p>
                  </a:txBody>
                  <a:tcPr marL="6350" marR="6350" marT="6350" marB="0" anchor="ctr"/>
                </a:tc>
                <a:tc>
                  <a:txBody>
                    <a:bodyPr/>
                    <a:lstStyle/>
                    <a:p>
                      <a:pPr algn="ctr" fontAlgn="b"/>
                      <a:r>
                        <a:rPr lang="is-IS" sz="1400" b="0" i="0" u="none" strike="noStrike">
                          <a:solidFill>
                            <a:srgbClr val="000000"/>
                          </a:solidFill>
                          <a:effectLst/>
                          <a:latin typeface="+mn-lt"/>
                        </a:rPr>
                        <a:t>20%</a:t>
                      </a:r>
                    </a:p>
                  </a:txBody>
                  <a:tcPr marL="6350" marR="6350" marT="6350" marB="0" anchor="ctr"/>
                </a:tc>
                <a:tc>
                  <a:txBody>
                    <a:bodyPr/>
                    <a:lstStyle/>
                    <a:p>
                      <a:pPr algn="ctr" fontAlgn="b"/>
                      <a:r>
                        <a:rPr lang="pt-BR" sz="1400" b="0" i="0" u="none" strike="noStrike">
                          <a:solidFill>
                            <a:srgbClr val="000000"/>
                          </a:solidFill>
                          <a:effectLst/>
                          <a:latin typeface="+mn-lt"/>
                        </a:rPr>
                        <a:t>16%</a:t>
                      </a:r>
                    </a:p>
                  </a:txBody>
                  <a:tcPr marL="6350" marR="6350" marT="6350" marB="0" anchor="ctr"/>
                </a:tc>
                <a:tc>
                  <a:txBody>
                    <a:bodyPr/>
                    <a:lstStyle/>
                    <a:p>
                      <a:pPr algn="ctr" fontAlgn="b"/>
                      <a:r>
                        <a:rPr lang="is-IS" sz="1400" b="0" i="0" u="none" strike="noStrike">
                          <a:solidFill>
                            <a:srgbClr val="000000"/>
                          </a:solidFill>
                          <a:effectLst/>
                          <a:latin typeface="+mn-lt"/>
                        </a:rPr>
                        <a:t>23%</a:t>
                      </a:r>
                    </a:p>
                  </a:txBody>
                  <a:tcPr marL="6350" marR="6350" marT="6350" marB="0" anchor="ctr"/>
                </a:tc>
                <a:tc>
                  <a:txBody>
                    <a:bodyPr/>
                    <a:lstStyle/>
                    <a:p>
                      <a:pPr algn="ctr" fontAlgn="b"/>
                      <a:r>
                        <a:rPr lang="pt-BR" sz="1400" b="0" i="0" u="none" strike="noStrike">
                          <a:solidFill>
                            <a:srgbClr val="000000"/>
                          </a:solidFill>
                          <a:effectLst/>
                          <a:latin typeface="+mn-lt"/>
                        </a:rPr>
                        <a:t>28%</a:t>
                      </a:r>
                    </a:p>
                  </a:txBody>
                  <a:tcPr marL="6350" marR="6350" marT="6350" marB="0" anchor="ctr"/>
                </a:tc>
                <a:tc>
                  <a:txBody>
                    <a:bodyPr/>
                    <a:lstStyle/>
                    <a:p>
                      <a:pPr algn="ctr" fontAlgn="b"/>
                      <a:r>
                        <a:rPr lang="it-IT" sz="1400" b="0" i="0" u="none" strike="noStrike">
                          <a:solidFill>
                            <a:srgbClr val="000000"/>
                          </a:solidFill>
                          <a:effectLst/>
                          <a:latin typeface="+mn-lt"/>
                        </a:rPr>
                        <a:t>25%</a:t>
                      </a:r>
                    </a:p>
                  </a:txBody>
                  <a:tcPr marL="6350" marR="6350" marT="6350" marB="0" anchor="ctr"/>
                </a:tc>
                <a:tc>
                  <a:txBody>
                    <a:bodyPr/>
                    <a:lstStyle/>
                    <a:p>
                      <a:pPr algn="ctr" fontAlgn="b"/>
                      <a:r>
                        <a:rPr lang="is-IS" sz="1400" b="0" i="0" u="none" strike="noStrike">
                          <a:solidFill>
                            <a:srgbClr val="000000"/>
                          </a:solidFill>
                          <a:effectLst/>
                          <a:latin typeface="+mn-lt"/>
                        </a:rPr>
                        <a:t>20%</a:t>
                      </a:r>
                    </a:p>
                  </a:txBody>
                  <a:tcPr marL="6350" marR="6350" marT="6350" marB="0" anchor="ctr"/>
                </a:tc>
                <a:tc>
                  <a:txBody>
                    <a:bodyPr/>
                    <a:lstStyle/>
                    <a:p>
                      <a:pPr algn="ctr" fontAlgn="b"/>
                      <a:r>
                        <a:rPr lang="pt-BR" sz="1400" b="0" i="0" u="none" strike="noStrike">
                          <a:solidFill>
                            <a:srgbClr val="000000"/>
                          </a:solidFill>
                          <a:effectLst/>
                          <a:latin typeface="+mn-lt"/>
                        </a:rPr>
                        <a:t>13%</a:t>
                      </a:r>
                    </a:p>
                  </a:txBody>
                  <a:tcPr marL="6350" marR="6350" marT="6350" marB="0" anchor="ctr"/>
                </a:tc>
                <a:tc>
                  <a:txBody>
                    <a:bodyPr/>
                    <a:lstStyle/>
                    <a:p>
                      <a:pPr algn="ctr" fontAlgn="b"/>
                      <a:r>
                        <a:rPr lang="it-IT" sz="1400" b="0" i="0" u="none" strike="noStrike">
                          <a:solidFill>
                            <a:srgbClr val="000000"/>
                          </a:solidFill>
                          <a:effectLst/>
                          <a:latin typeface="+mn-lt"/>
                        </a:rPr>
                        <a:t>15%</a:t>
                      </a:r>
                    </a:p>
                  </a:txBody>
                  <a:tcPr marL="6350" marR="6350" marT="6350" marB="0" anchor="ctr"/>
                </a:tc>
              </a:tr>
              <a:tr h="692950">
                <a:tc>
                  <a:txBody>
                    <a:bodyPr/>
                    <a:lstStyle/>
                    <a:p>
                      <a:pPr algn="l" fontAlgn="b"/>
                      <a:r>
                        <a:rPr lang="en-US" sz="1400" b="0" i="0" u="none" strike="noStrike" dirty="0">
                          <a:solidFill>
                            <a:srgbClr val="000000"/>
                          </a:solidFill>
                          <a:effectLst/>
                          <a:latin typeface="+mn-lt"/>
                        </a:rPr>
                        <a:t>Roughly 60% of pregnancies involving Down Syndrome are aborted</a:t>
                      </a:r>
                    </a:p>
                  </a:txBody>
                  <a:tcPr marL="6350" marR="6350" marT="6350" marB="0" anchor="ctr"/>
                </a:tc>
                <a:tc>
                  <a:txBody>
                    <a:bodyPr/>
                    <a:lstStyle/>
                    <a:p>
                      <a:pPr algn="ctr" fontAlgn="b"/>
                      <a:r>
                        <a:rPr lang="pt-BR" sz="1400" b="0" i="0" u="none" strike="noStrike">
                          <a:solidFill>
                            <a:srgbClr val="000000"/>
                          </a:solidFill>
                          <a:effectLst/>
                          <a:latin typeface="+mn-lt"/>
                        </a:rPr>
                        <a:t>18%</a:t>
                      </a:r>
                    </a:p>
                  </a:txBody>
                  <a:tcPr marL="6350" marR="6350" marT="6350" marB="0" anchor="ctr"/>
                </a:tc>
                <a:tc>
                  <a:txBody>
                    <a:bodyPr/>
                    <a:lstStyle/>
                    <a:p>
                      <a:pPr algn="ctr" fontAlgn="b"/>
                      <a:r>
                        <a:rPr lang="pt-BR" sz="1400" b="0" i="0" u="none" strike="noStrike">
                          <a:solidFill>
                            <a:srgbClr val="000000"/>
                          </a:solidFill>
                          <a:effectLst/>
                          <a:latin typeface="+mn-lt"/>
                        </a:rPr>
                        <a:t>19%</a:t>
                      </a:r>
                    </a:p>
                  </a:txBody>
                  <a:tcPr marL="6350" marR="6350" marT="6350" marB="0" anchor="ctr"/>
                </a:tc>
                <a:tc>
                  <a:txBody>
                    <a:bodyPr/>
                    <a:lstStyle/>
                    <a:p>
                      <a:pPr algn="ctr" fontAlgn="b"/>
                      <a:r>
                        <a:rPr lang="pt-BR" sz="1400" b="0" i="0" u="none" strike="noStrike">
                          <a:solidFill>
                            <a:srgbClr val="000000"/>
                          </a:solidFill>
                          <a:effectLst/>
                          <a:latin typeface="+mn-lt"/>
                        </a:rPr>
                        <a:t>17%</a:t>
                      </a:r>
                    </a:p>
                  </a:txBody>
                  <a:tcPr marL="6350" marR="6350" marT="6350" marB="0" anchor="ctr"/>
                </a:tc>
                <a:tc>
                  <a:txBody>
                    <a:bodyPr/>
                    <a:lstStyle/>
                    <a:p>
                      <a:pPr algn="ctr" fontAlgn="b"/>
                      <a:r>
                        <a:rPr lang="is-IS" sz="1400" b="0" i="0" u="none" strike="noStrike">
                          <a:solidFill>
                            <a:srgbClr val="000000"/>
                          </a:solidFill>
                          <a:effectLst/>
                          <a:latin typeface="+mn-lt"/>
                        </a:rPr>
                        <a:t>21%</a:t>
                      </a:r>
                    </a:p>
                  </a:txBody>
                  <a:tcPr marL="6350" marR="6350" marT="6350" marB="0" anchor="ctr"/>
                </a:tc>
                <a:tc>
                  <a:txBody>
                    <a:bodyPr/>
                    <a:lstStyle/>
                    <a:p>
                      <a:pPr algn="ctr" fontAlgn="b"/>
                      <a:r>
                        <a:rPr lang="pt-BR" sz="1400" b="0" i="0" u="none" strike="noStrike">
                          <a:solidFill>
                            <a:srgbClr val="000000"/>
                          </a:solidFill>
                          <a:effectLst/>
                          <a:latin typeface="+mn-lt"/>
                        </a:rPr>
                        <a:t>18%</a:t>
                      </a:r>
                    </a:p>
                  </a:txBody>
                  <a:tcPr marL="6350" marR="6350" marT="6350" marB="0" anchor="ctr"/>
                </a:tc>
                <a:tc>
                  <a:txBody>
                    <a:bodyPr/>
                    <a:lstStyle/>
                    <a:p>
                      <a:pPr algn="ctr" fontAlgn="b"/>
                      <a:r>
                        <a:rPr lang="pt-BR" sz="1400" b="0" i="0" u="none" strike="noStrike">
                          <a:solidFill>
                            <a:srgbClr val="000000"/>
                          </a:solidFill>
                          <a:effectLst/>
                          <a:latin typeface="+mn-lt"/>
                        </a:rPr>
                        <a:t>16%</a:t>
                      </a:r>
                    </a:p>
                  </a:txBody>
                  <a:tcPr marL="6350" marR="6350" marT="6350" marB="0" anchor="ctr"/>
                </a:tc>
                <a:tc>
                  <a:txBody>
                    <a:bodyPr/>
                    <a:lstStyle/>
                    <a:p>
                      <a:pPr algn="ctr" fontAlgn="b"/>
                      <a:r>
                        <a:rPr lang="pt-BR" sz="1400" b="0" i="0" u="none" strike="noStrike">
                          <a:solidFill>
                            <a:srgbClr val="000000"/>
                          </a:solidFill>
                          <a:effectLst/>
                          <a:latin typeface="+mn-lt"/>
                        </a:rPr>
                        <a:t>16%</a:t>
                      </a:r>
                    </a:p>
                  </a:txBody>
                  <a:tcPr marL="6350" marR="6350" marT="6350" marB="0" anchor="ctr"/>
                </a:tc>
                <a:tc>
                  <a:txBody>
                    <a:bodyPr/>
                    <a:lstStyle/>
                    <a:p>
                      <a:pPr algn="ctr" fontAlgn="b"/>
                      <a:r>
                        <a:rPr lang="pt-BR" sz="1400" b="0" i="0" u="none" strike="noStrike">
                          <a:solidFill>
                            <a:srgbClr val="000000"/>
                          </a:solidFill>
                          <a:effectLst/>
                          <a:latin typeface="+mn-lt"/>
                        </a:rPr>
                        <a:t>18%</a:t>
                      </a:r>
                    </a:p>
                  </a:txBody>
                  <a:tcPr marL="6350" marR="6350" marT="6350" marB="0" anchor="ctr"/>
                </a:tc>
              </a:tr>
              <a:tr h="692950">
                <a:tc>
                  <a:txBody>
                    <a:bodyPr/>
                    <a:lstStyle/>
                    <a:p>
                      <a:pPr algn="l" fontAlgn="b"/>
                      <a:r>
                        <a:rPr lang="en-US" sz="1400" b="0" i="0" u="none" strike="noStrike" dirty="0">
                          <a:solidFill>
                            <a:srgbClr val="000000"/>
                          </a:solidFill>
                          <a:effectLst/>
                          <a:latin typeface="+mn-lt"/>
                        </a:rPr>
                        <a:t>Roughly 90% of pregnancies involving Down Syndrome are aborted</a:t>
                      </a:r>
                    </a:p>
                  </a:txBody>
                  <a:tcPr marL="6350" marR="6350" marT="6350" marB="0" anchor="ctr"/>
                </a:tc>
                <a:tc>
                  <a:txBody>
                    <a:bodyPr/>
                    <a:lstStyle/>
                    <a:p>
                      <a:pPr algn="ctr" fontAlgn="b"/>
                      <a:r>
                        <a:rPr lang="pt-BR" sz="1400" b="0" i="0" u="none" strike="noStrike">
                          <a:solidFill>
                            <a:srgbClr val="000000"/>
                          </a:solidFill>
                          <a:effectLst/>
                          <a:latin typeface="+mn-lt"/>
                        </a:rPr>
                        <a:t>10%</a:t>
                      </a:r>
                    </a:p>
                  </a:txBody>
                  <a:tcPr marL="6350" marR="6350" marT="6350" marB="0" anchor="ctr"/>
                </a:tc>
                <a:tc>
                  <a:txBody>
                    <a:bodyPr/>
                    <a:lstStyle/>
                    <a:p>
                      <a:pPr algn="ctr" fontAlgn="b"/>
                      <a:r>
                        <a:rPr lang="pt-BR" sz="1400" b="0" i="0" u="none" strike="noStrike">
                          <a:solidFill>
                            <a:srgbClr val="000000"/>
                          </a:solidFill>
                          <a:effectLst/>
                          <a:latin typeface="+mn-lt"/>
                        </a:rPr>
                        <a:t>13%</a:t>
                      </a:r>
                    </a:p>
                  </a:txBody>
                  <a:tcPr marL="6350" marR="6350" marT="6350" marB="0" anchor="ctr"/>
                </a:tc>
                <a:tc>
                  <a:txBody>
                    <a:bodyPr/>
                    <a:lstStyle/>
                    <a:p>
                      <a:pPr algn="ctr" fontAlgn="b"/>
                      <a:r>
                        <a:rPr lang="pt-BR" sz="1400" b="0" i="0" u="none" strike="noStrike">
                          <a:solidFill>
                            <a:srgbClr val="000000"/>
                          </a:solidFill>
                          <a:effectLst/>
                          <a:latin typeface="+mn-lt"/>
                        </a:rPr>
                        <a:t>7%</a:t>
                      </a:r>
                    </a:p>
                  </a:txBody>
                  <a:tcPr marL="6350" marR="6350" marT="6350" marB="0" anchor="ctr"/>
                </a:tc>
                <a:tc>
                  <a:txBody>
                    <a:bodyPr/>
                    <a:lstStyle/>
                    <a:p>
                      <a:pPr algn="ctr" fontAlgn="b"/>
                      <a:r>
                        <a:rPr lang="pt-BR" sz="1400" b="0" i="0" u="none" strike="noStrike">
                          <a:solidFill>
                            <a:srgbClr val="000000"/>
                          </a:solidFill>
                          <a:effectLst/>
                          <a:latin typeface="+mn-lt"/>
                        </a:rPr>
                        <a:t>7%</a:t>
                      </a:r>
                    </a:p>
                  </a:txBody>
                  <a:tcPr marL="6350" marR="6350" marT="6350" marB="0" anchor="ctr"/>
                </a:tc>
                <a:tc>
                  <a:txBody>
                    <a:bodyPr/>
                    <a:lstStyle/>
                    <a:p>
                      <a:pPr algn="ctr" fontAlgn="b"/>
                      <a:r>
                        <a:rPr lang="is-IS" sz="1400" b="0" i="0" u="none" strike="noStrike">
                          <a:solidFill>
                            <a:srgbClr val="000000"/>
                          </a:solidFill>
                          <a:effectLst/>
                          <a:latin typeface="+mn-lt"/>
                        </a:rPr>
                        <a:t>11%</a:t>
                      </a:r>
                    </a:p>
                  </a:txBody>
                  <a:tcPr marL="6350" marR="6350" marT="6350" marB="0" anchor="ctr"/>
                </a:tc>
                <a:tc>
                  <a:txBody>
                    <a:bodyPr/>
                    <a:lstStyle/>
                    <a:p>
                      <a:pPr algn="ctr" fontAlgn="b"/>
                      <a:r>
                        <a:rPr lang="pt-BR" sz="1400" b="0" i="0" u="none" strike="noStrike">
                          <a:solidFill>
                            <a:srgbClr val="000000"/>
                          </a:solidFill>
                          <a:effectLst/>
                          <a:latin typeface="+mn-lt"/>
                        </a:rPr>
                        <a:t>13%</a:t>
                      </a:r>
                    </a:p>
                  </a:txBody>
                  <a:tcPr marL="6350" marR="6350" marT="6350" marB="0" anchor="ctr"/>
                </a:tc>
                <a:tc>
                  <a:txBody>
                    <a:bodyPr/>
                    <a:lstStyle/>
                    <a:p>
                      <a:pPr algn="ctr" fontAlgn="b"/>
                      <a:r>
                        <a:rPr lang="is-IS" sz="1400" b="0" i="0" u="none" strike="noStrike">
                          <a:solidFill>
                            <a:srgbClr val="000000"/>
                          </a:solidFill>
                          <a:effectLst/>
                          <a:latin typeface="+mn-lt"/>
                        </a:rPr>
                        <a:t>11%</a:t>
                      </a:r>
                    </a:p>
                  </a:txBody>
                  <a:tcPr marL="6350" marR="6350" marT="6350" marB="0" anchor="ctr"/>
                </a:tc>
                <a:tc>
                  <a:txBody>
                    <a:bodyPr/>
                    <a:lstStyle/>
                    <a:p>
                      <a:pPr algn="ctr" fontAlgn="b"/>
                      <a:r>
                        <a:rPr lang="pt-BR" sz="1400" b="0" i="0" u="none" strike="noStrike">
                          <a:solidFill>
                            <a:srgbClr val="000000"/>
                          </a:solidFill>
                          <a:effectLst/>
                          <a:latin typeface="+mn-lt"/>
                        </a:rPr>
                        <a:t>8%</a:t>
                      </a:r>
                    </a:p>
                  </a:txBody>
                  <a:tcPr marL="6350" marR="6350" marT="6350" marB="0" anchor="ctr"/>
                </a:tc>
              </a:tr>
              <a:tr h="565605">
                <a:tc>
                  <a:txBody>
                    <a:bodyPr/>
                    <a:lstStyle/>
                    <a:p>
                      <a:pPr algn="l" fontAlgn="b"/>
                      <a:r>
                        <a:rPr lang="en-US" sz="1400" b="0" i="0" u="none" strike="noStrike" dirty="0" smtClean="0">
                          <a:solidFill>
                            <a:srgbClr val="000000"/>
                          </a:solidFill>
                          <a:effectLst/>
                          <a:latin typeface="+mn-lt"/>
                        </a:rPr>
                        <a:t>Don’t </a:t>
                      </a:r>
                      <a:r>
                        <a:rPr lang="en-US" sz="1400" b="0" i="0" u="none" strike="noStrike" dirty="0">
                          <a:solidFill>
                            <a:srgbClr val="000000"/>
                          </a:solidFill>
                          <a:effectLst/>
                          <a:latin typeface="+mn-lt"/>
                        </a:rPr>
                        <a:t>know</a:t>
                      </a:r>
                    </a:p>
                  </a:txBody>
                  <a:tcPr marL="6350" marR="6350" marT="6350" marB="0" anchor="ctr"/>
                </a:tc>
                <a:tc>
                  <a:txBody>
                    <a:bodyPr/>
                    <a:lstStyle/>
                    <a:p>
                      <a:pPr algn="ctr" fontAlgn="b"/>
                      <a:r>
                        <a:rPr lang="pt-BR" sz="1400" b="0" i="0" u="none" strike="noStrike">
                          <a:solidFill>
                            <a:srgbClr val="000000"/>
                          </a:solidFill>
                          <a:effectLst/>
                          <a:latin typeface="+mn-lt"/>
                        </a:rPr>
                        <a:t>31%</a:t>
                      </a:r>
                    </a:p>
                  </a:txBody>
                  <a:tcPr marL="6350" marR="6350" marT="6350" marB="0" anchor="ctr"/>
                </a:tc>
                <a:tc>
                  <a:txBody>
                    <a:bodyPr/>
                    <a:lstStyle/>
                    <a:p>
                      <a:pPr algn="ctr" fontAlgn="b"/>
                      <a:r>
                        <a:rPr lang="pt-BR" sz="1400" b="0" i="0" u="none" strike="noStrike">
                          <a:solidFill>
                            <a:srgbClr val="000000"/>
                          </a:solidFill>
                          <a:effectLst/>
                          <a:latin typeface="+mn-lt"/>
                        </a:rPr>
                        <a:t>33%</a:t>
                      </a:r>
                    </a:p>
                  </a:txBody>
                  <a:tcPr marL="6350" marR="6350" marT="6350" marB="0" anchor="ctr"/>
                </a:tc>
                <a:tc>
                  <a:txBody>
                    <a:bodyPr/>
                    <a:lstStyle/>
                    <a:p>
                      <a:pPr algn="ctr" fontAlgn="b"/>
                      <a:r>
                        <a:rPr lang="pt-BR" sz="1400" b="0" i="0" u="none" strike="noStrike" dirty="0">
                          <a:solidFill>
                            <a:srgbClr val="000000"/>
                          </a:solidFill>
                          <a:effectLst/>
                          <a:latin typeface="+mn-lt"/>
                        </a:rPr>
                        <a:t>28%</a:t>
                      </a:r>
                    </a:p>
                  </a:txBody>
                  <a:tcPr marL="6350" marR="6350" marT="6350" marB="0" anchor="ctr"/>
                </a:tc>
                <a:tc>
                  <a:txBody>
                    <a:bodyPr/>
                    <a:lstStyle/>
                    <a:p>
                      <a:pPr algn="ctr" fontAlgn="b"/>
                      <a:r>
                        <a:rPr lang="is-IS" sz="1400" b="0" i="0" u="none" strike="noStrike">
                          <a:solidFill>
                            <a:srgbClr val="000000"/>
                          </a:solidFill>
                          <a:effectLst/>
                          <a:latin typeface="+mn-lt"/>
                        </a:rPr>
                        <a:t>21%</a:t>
                      </a:r>
                    </a:p>
                  </a:txBody>
                  <a:tcPr marL="6350" marR="6350" marT="6350" marB="0" anchor="ctr"/>
                </a:tc>
                <a:tc>
                  <a:txBody>
                    <a:bodyPr/>
                    <a:lstStyle/>
                    <a:p>
                      <a:pPr algn="ctr" fontAlgn="b"/>
                      <a:r>
                        <a:rPr lang="pt-BR" sz="1400" b="0" i="0" u="none" strike="noStrike">
                          <a:solidFill>
                            <a:srgbClr val="000000"/>
                          </a:solidFill>
                          <a:effectLst/>
                          <a:latin typeface="+mn-lt"/>
                        </a:rPr>
                        <a:t>29%</a:t>
                      </a:r>
                    </a:p>
                  </a:txBody>
                  <a:tcPr marL="6350" marR="6350" marT="6350" marB="0" anchor="ctr"/>
                </a:tc>
                <a:tc>
                  <a:txBody>
                    <a:bodyPr/>
                    <a:lstStyle/>
                    <a:p>
                      <a:pPr algn="ctr" fontAlgn="b"/>
                      <a:r>
                        <a:rPr lang="pt-BR" sz="1400" b="0" i="0" u="none" strike="noStrike">
                          <a:solidFill>
                            <a:srgbClr val="000000"/>
                          </a:solidFill>
                          <a:effectLst/>
                          <a:latin typeface="+mn-lt"/>
                        </a:rPr>
                        <a:t>31%</a:t>
                      </a:r>
                    </a:p>
                  </a:txBody>
                  <a:tcPr marL="6350" marR="6350" marT="6350" marB="0" anchor="ctr"/>
                </a:tc>
                <a:tc>
                  <a:txBody>
                    <a:bodyPr/>
                    <a:lstStyle/>
                    <a:p>
                      <a:pPr algn="ctr" fontAlgn="b"/>
                      <a:r>
                        <a:rPr lang="it-IT" sz="1400" b="0" i="0" u="none" strike="noStrike">
                          <a:solidFill>
                            <a:srgbClr val="000000"/>
                          </a:solidFill>
                          <a:effectLst/>
                          <a:latin typeface="+mn-lt"/>
                        </a:rPr>
                        <a:t>34%</a:t>
                      </a:r>
                    </a:p>
                  </a:txBody>
                  <a:tcPr marL="6350" marR="6350" marT="6350" marB="0" anchor="ctr"/>
                </a:tc>
                <a:tc>
                  <a:txBody>
                    <a:bodyPr/>
                    <a:lstStyle/>
                    <a:p>
                      <a:pPr algn="ctr" fontAlgn="b"/>
                      <a:r>
                        <a:rPr lang="it-IT" sz="1400" b="0" i="0" u="none" strike="noStrike" dirty="0">
                          <a:solidFill>
                            <a:srgbClr val="000000"/>
                          </a:solidFill>
                          <a:effectLst/>
                          <a:latin typeface="+mn-lt"/>
                        </a:rPr>
                        <a:t>34%</a:t>
                      </a:r>
                    </a:p>
                  </a:txBody>
                  <a:tcPr marL="6350" marR="6350" marT="6350" marB="0" anchor="ctr"/>
                </a:tc>
              </a:tr>
            </a:tbl>
          </a:graphicData>
        </a:graphic>
      </p:graphicFrame>
      <p:sp>
        <p:nvSpPr>
          <p:cNvPr id="10" name="TextBox 13"/>
          <p:cNvSpPr txBox="1">
            <a:spLocks noChangeArrowheads="1"/>
          </p:cNvSpPr>
          <p:nvPr/>
        </p:nvSpPr>
        <p:spPr bwMode="auto">
          <a:xfrm>
            <a:off x="56272" y="1063866"/>
            <a:ext cx="9087728" cy="830997"/>
          </a:xfrm>
          <a:prstGeom prst="rect">
            <a:avLst/>
          </a:prstGeom>
          <a:noFill/>
          <a:ln w="9525">
            <a:noFill/>
            <a:miter lim="800000"/>
            <a:headEnd/>
            <a:tailEnd/>
          </a:ln>
        </p:spPr>
        <p:txBody>
          <a:bodyPr wrap="square">
            <a:spAutoFit/>
          </a:bodyPr>
          <a:lstStyle/>
          <a:p>
            <a:r>
              <a:rPr lang="en-IE" sz="1600" b="1" dirty="0" smtClean="0"/>
              <a:t>Q: </a:t>
            </a:r>
            <a:r>
              <a:rPr lang="en-IE" sz="1600" b="1" dirty="0"/>
              <a:t>If you were to estimate, what percentage of pregnancies involving an unborn baby </a:t>
            </a:r>
            <a:r>
              <a:rPr lang="en-IE" sz="1600" b="1" dirty="0" smtClean="0"/>
              <a:t/>
            </a:r>
            <a:br>
              <a:rPr lang="en-IE" sz="1600" b="1" dirty="0" smtClean="0"/>
            </a:br>
            <a:r>
              <a:rPr lang="en-IE" sz="1600" b="1" dirty="0" smtClean="0"/>
              <a:t>     diagnosed </a:t>
            </a:r>
            <a:r>
              <a:rPr lang="en-IE" sz="1600" b="1" dirty="0"/>
              <a:t>with Down Syndrome would you say are aborted in England and Wales?</a:t>
            </a:r>
            <a:r>
              <a:rPr lang="en-US" sz="1600" b="1" dirty="0" smtClean="0"/>
              <a:t> </a:t>
            </a:r>
            <a:br>
              <a:rPr lang="en-US" sz="1600" b="1" dirty="0" smtClean="0"/>
            </a:br>
            <a:r>
              <a:rPr lang="en-US" sz="1600" b="1" dirty="0" smtClean="0"/>
              <a:t>     </a:t>
            </a:r>
            <a:r>
              <a:rPr lang="en-US" sz="1600" i="1" dirty="0" smtClean="0"/>
              <a:t>base</a:t>
            </a:r>
            <a:r>
              <a:rPr lang="en-US" sz="1600" i="1" dirty="0" smtClean="0"/>
              <a:t>: all adults 18+</a:t>
            </a:r>
            <a:endParaRPr lang="en-IE" sz="1600" i="1" dirty="0"/>
          </a:p>
        </p:txBody>
      </p:sp>
    </p:spTree>
    <p:extLst>
      <p:ext uri="{BB962C8B-B14F-4D97-AF65-F5344CB8AC3E}">
        <p14:creationId xmlns:p14="http://schemas.microsoft.com/office/powerpoint/2010/main" val="3786889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bwMode="auto">
          <a:xfrm>
            <a:off x="173648" y="217977"/>
            <a:ext cx="7000875" cy="525462"/>
          </a:xfrm>
          <a:prstGeom prst="rect">
            <a:avLst/>
          </a:prstGeom>
          <a:noFill/>
          <a:ln>
            <a:miter lim="800000"/>
            <a:headEnd/>
            <a:tailEnd/>
          </a:ln>
        </p:spPr>
        <p:txBody>
          <a:bodyPr vert="horz" wrap="square" lIns="91440" tIns="45720" rIns="91440" bIns="45720" numCol="1" compatLnSpc="1">
            <a:prstTxWarp prst="textNoShape">
              <a:avLst/>
            </a:prstTxWarp>
          </a:bodyPr>
          <a:lstStyle/>
          <a:p>
            <a:pPr eaLnBrk="1" hangingPunct="1"/>
            <a:r>
              <a:rPr lang="en-US" b="0" dirty="0" smtClean="0">
                <a:ea typeface="ＭＳ Ｐゴシック"/>
              </a:rPr>
              <a:t>Findings Overview</a:t>
            </a:r>
            <a:endParaRPr lang="en-IE" b="0" dirty="0" smtClean="0">
              <a:ea typeface="ＭＳ Ｐゴシック"/>
            </a:endParaRPr>
          </a:p>
        </p:txBody>
      </p:sp>
      <p:sp>
        <p:nvSpPr>
          <p:cNvPr id="12291" name="TextBox 6"/>
          <p:cNvSpPr txBox="1">
            <a:spLocks noChangeArrowheads="1"/>
          </p:cNvSpPr>
          <p:nvPr/>
        </p:nvSpPr>
        <p:spPr bwMode="auto">
          <a:xfrm>
            <a:off x="3400933" y="1633960"/>
            <a:ext cx="5472961" cy="4247317"/>
          </a:xfrm>
          <a:prstGeom prst="rect">
            <a:avLst/>
          </a:prstGeom>
          <a:noFill/>
          <a:ln w="9525">
            <a:noFill/>
            <a:miter lim="800000"/>
            <a:headEnd/>
            <a:tailEnd/>
          </a:ln>
        </p:spPr>
        <p:txBody>
          <a:bodyPr wrap="square">
            <a:spAutoFit/>
          </a:bodyPr>
          <a:lstStyle/>
          <a:p>
            <a:pPr marL="266700" indent="-266700">
              <a:buBlip>
                <a:blip r:embed="rId3"/>
              </a:buBlip>
            </a:pPr>
            <a:r>
              <a:rPr lang="en-IE" dirty="0" smtClean="0"/>
              <a:t>As the debate about the 8</a:t>
            </a:r>
            <a:r>
              <a:rPr lang="en-IE" baseline="30000" dirty="0" smtClean="0"/>
              <a:t>th</a:t>
            </a:r>
            <a:r>
              <a:rPr lang="en-IE" dirty="0" smtClean="0"/>
              <a:t> Amendment gathers pace, there is clearly a significant knowledge gap in relation to the incidence of abortion in England &amp; Wales.</a:t>
            </a:r>
            <a:endParaRPr lang="en-IE" dirty="0" smtClean="0"/>
          </a:p>
          <a:p>
            <a:pPr marL="266700" indent="-266700">
              <a:buBlip>
                <a:blip r:embed="rId3"/>
              </a:buBlip>
            </a:pPr>
            <a:endParaRPr lang="en-IE" dirty="0" smtClean="0"/>
          </a:p>
          <a:p>
            <a:pPr marL="266700" indent="-266700">
              <a:buBlip>
                <a:blip r:embed="rId3"/>
              </a:buBlip>
            </a:pPr>
            <a:r>
              <a:rPr lang="en-IE" dirty="0" smtClean="0"/>
              <a:t>Irish women and young people are more likely to underestimate the incidence of abortion in England &amp; Wales than older people: though the latter significantly underestimate it as well.</a:t>
            </a:r>
            <a:endParaRPr lang="en-IE" dirty="0" smtClean="0"/>
          </a:p>
          <a:p>
            <a:endParaRPr lang="en-IE" dirty="0" smtClean="0"/>
          </a:p>
          <a:p>
            <a:pPr marL="266700" indent="-266700">
              <a:buBlip>
                <a:blip r:embed="rId3"/>
              </a:buBlip>
            </a:pPr>
            <a:r>
              <a:rPr lang="en-IE" dirty="0" smtClean="0"/>
              <a:t>While people are more ’accurate’ in estimating the incidence of abortion in the case of pregnancies involving Down Syndrome, the fact remains that the vast majority still underestimate the actual incidence rate in England &amp; Wales.</a:t>
            </a:r>
            <a:endParaRPr lang="en-IE" dirty="0"/>
          </a:p>
        </p:txBody>
      </p:sp>
      <p:sp>
        <p:nvSpPr>
          <p:cNvPr id="3" name="AutoShape 4" descr="data:image/jpeg;base64,/9j/4AAQSkZJRgABAQAAAQABAAD/2wCEAAkGBhQSEBUUEhQUFRUUFRcUFBQVFBQVFRUUFBQVFRQUFRQXHCYeFxkjGhQVIC8gIycpLCwsFR4xNTAqNSYrLCkBCQoKDgwOGg8PGiklHSQsKSwsKSwsKiwyLCwsLCwpLCwsLCwsLCwsKSksLCwpKSwpLCwtLCwsLCwpKSwsLCwsKf/AABEIALgBEgMBIgACEQEDEQH/xAAcAAABBQEBAQAAAAAAAAAAAAACAAEDBQYEBwj/xABBEAACAQIEAggEAwcDAwQDAAABAhEAAwQSITEFQQYHEyJRYXGBMpGhsRTB8CNCUnKy0eFiksIVU4KDk9LxFzNj/8QAGwEAAgMBAQEAAAAAAAAAAAAAAQIAAwQFBgf/xAAvEQACAgEDAgQFBAIDAAAAAAAAAQIDEQQhMRJBBSJRYRMUMoGhcZHw8bHhBiNS/9oADAMBAAIRAxEAPwDFhaRFSRSK16M5uSErQ5amIoSKgSKKaKkK0JFAI1CRRxTRUIRmmijIpqUhGRQkVKRQEUMBIyKaKMihIpQgGgIqQ0MUrCRkU0VIVoCKBAaY0RFNShAimiiNNFAI1NSZgN6DthMDzHuBP12pXJLkKQdNFQDFePOP7VOrTtQUk+CNNDU1FSpgAxTRRRTUCDRTUVNFAg1NFFFNQCNFNRUqATWZaUVJFMRXSMmSEimIqUihy1AkRWhK1KRTZagSGKUVLloStAhERQxUpFARQwEjIpoqQihIoYCRkUBFSt51seC9WlzE4Ttlc27hZgLd1GVWUAZWzRmWTOsEaVj1Oqq00VK14TeCyEHLgw5FCRWn6WdERw9bQu3g928SEREIRVUS7NcY67gAQN/Ks3lqUaivUR663lepJRcXhkcUxWpMtbno91aDGYO3ft3ntM0hlu2sykqYzWyCsodwddDvVeq1dWlipWvCe2Qwg58GAZaAit9036uLmFtWjhLV7E/Gb7iCR8GQLaXWNX2BOmteffiRJBlSCQQQQRBgyOWvI1XptbTqYddb2GlXKPIF28AY5wT9KguXj9R8ssn60Ahn7xIBBkgZiNCdFkSdhuKK4ok5ZidJiY5EgTB/Umo5uTGSSISft+dECZnzmiA+1I/r9b0uA5IWWnW4QPD/AA0/maK4KjpWE7MO8rr6VLXNgjuPeuqtUHmJU+QYpRRRTU4AaVORTVCDU1FFNS4CDFKnpVMENllpiKlK0JWukZCMrQFanimy1CEGWmIqYpQlaAckWWhK1NlqTDYRrjhEEs2gEgSfUmKWUlFZfAVucZWgK16V0V6u2W52mLVCoHdtSGljpLxpAHLXWPCqvpr0bwXDrZvXbl852Is2ECyx3ym4wMKPE8vE78N+OaX43wYtv3W+X6fY1LTz6cmHK0JFS8LVsSAbaEltco1jXmeQ8zFafhfQmXH4hioOwXn4gtyPl9a7kfNHqXBnl5eTHXeI3bEXLDZbikZSFVjqY0DA668ta9A6HdOuInCXu3sXb9/MOwZ1t2UylYbPovdUrOgJOeNtR1YvE8P4eO+1tGjb4rp9hLGs1xLrktrpYsM/LNcYIPUASftXJ1uk0t7zb7fz1LarZpYgjtxWD4zjbYXEX8KLTQxTskY8iIJtkqR4hgRXBiegrJ8V5PZGP51n362MZEILKDWIQsRJ2kmPpVZe6f45jJv/ACt2/wD41Zp56XTLphHb2HcbJvMsGqbomwjJeTMSAs25E7yVaQwEbEa1o8Dc43auo/4qziLanvWnVbYddsoK25U+BnQgbjSvMLfTvGBg3bTG027ceH8NXWD63cUp76WXHoyH5gx9KGp+S1O04fuHFkPowW3WDi+KXsTcuKuJt2ICpbtXTAUDUslttWJkkx4DlXnsnMc05v3s05pmTM6zXpvD+t+w+l+09o+KxcX8j9K0Vjh+Cx9suexvzuVIJTwUc1OvlS06PTxjip49hZXSX1o8StjX2qxXgmIIBGHxBB1BFi6QQRoQQsGtlxzqsKkthHn/APncP9L/AN/nXX1WdIG4eL9viGIFi0kC3h7pls5ks9tdTkgfu6Ek1k1zt0tfXGOf57FtbjY+TLdJOg+IwNizdvgAXQQQNeyfdbbnaSsmRpII1iTnZ/X/ANV9G8O6dYLGo64e5bu3ArFbNwFC5AkQriSCY1ANeEcT6Sm/cZzhsJazSAqWQuWZmTPebXcjlpFc7w7XX3twuhhrvx+mxbZWksplNdFR1K40/wAVFXYZSg8OYYfL5131Wgx+vCrIVfU+wkhjTUUUoq4UGlTxSoEBoaOmioQGlTxT0CG3ZaErXRloGWugYyIrQxUsUxFEJHFCVqWKYigQhK1BjMKLiMjbMI9DyPsauOHcIa9toP4j+VdzdDrvJkPrmH5GjKG2GPutykbrYuYPBWsJhVPa20i9fvS5DnvMLak6gEwC2kDQVZYA47i+HVcf2a4fOtxCLWS8xWRKkGFUgkTGoJjxqXAdXo/EC/fti5lGiqwKsw2Zw0TH62rQ8X4pcS3+ysPcuQcluUUSObNmgAVxKPCKK5ubim8t+r/nsaZ6mUklEju4rB8Mw4nLaQaKoEs58hux8/ma806TdZt/EzbsjsbZMCNbra6S37p20XXzNcnG+jnE79w3b9i87HwAYKP4UVSYHkKg4J+OwNztbWFcONmu4QuU31TMvdOu4p9RdY15Fj8ErpinmTyz0vo/1R4fF8PsXMRbvYfEsp7RgxDsc7ZWdHkSVg7A61D046tbOD4awwWGe/dZlFy+37W6lsasyqNpIAOUaAmaLoZ1u3Qb44p3QtvtLTdl2ZZlnNaA/eZpBHoaxHGOtfH3rjMuIa0jGVt28gCDkueMxjxJ18tq8pGnXO99T8qecNvDz29djfmODKf9OuRmykDeTA09DrT4Xh7XJyxpvJPP28q78VxJrlgF2LO7NmYmSYMkk+4rt4VhSid4QW73mAQIn2+9eprpjKSXtkyym0myqPAbninzP9q5LuEZSQRqN415TWtIqgGLyXe0yo8NIS4uZGEwAy8xHLypr6IVrYWE3I1nVl0BtcTtYkXe0ttbNvsryzlkh86FT3WiFPI671f8P6kb2Hdr1zHLZW3LdpaRs3ZrqSxJAXQbajSpeg/XLcfEWcNiLOHS27C2r2g1sISITuEkQWgaRE1qOmXWthsFeOHNtr7AftQrKFSdkbNoSRuOUjxryV1+tje4wXO64eFxyzYlFrcw/RnrWUubeKkKWi3fIAOWe72yroG2ll08hvUXWfx+y6JaQK7nvh9D2a+II/i2+dYvpTjMJdvdpg7NywrSXtOysinSOyjUKde6dtI00HFhE8fDn7V6qrUznW4tbtd+xj+DGMutHOhOYRvOhG4PiDyrtUevP9TQrYEgj5Af3oyP0T+VV119O7GlLIDDT/M1DXR+tB+dQVYwIY1YYYygqv8A18q7MAdCPAz86ep+YEuDoimo4pjWoqBoaKmoBGpqelQIDFKnilUIb0uJyyJPKdflTlax3AL5uYpbjM5Yl/3ZVdIgNPhl5QNa2uWtFNvxFkz2Q6HghK0JWpiKEir8lZCRXFxS6625twWkQpBOfxXQjlJ9qezxuy75FeWJgDK2vpprWkwnRJnh2bKYgLExO533On6mhnqWYsdJxeWY/A9a72wAcOhjTR2X7g1tuiXSq7jkZ1w+RVMS1yQx5he5y0+dZ7i3VG1y4Xt3kXNqVKGM3MyDpNa/h2EfCYZbVu2IRYlWGp5sZA1Jk+9UUq6U31vP7bl03XJeXki4/wBMFwqzdUgbaENqeQGhNVPDes3Bli124yk6AG3cMKP5Qd/7VlulnB8bi7wyWmZQCQMyTJOpIn2HvWevdCsaupwt72XN/TNDU2zrm4Qjt64e48aoY35PasP0/wAA40xNr/yJT6MBXdY6QYa58F+y3pcQ/nXzze4PfT47N5f5rTj7iuOsfzMlygfLR7M+l0ZLlzQqQg8Qe839h/VUuIwFtt0Q+qg/lXzIhgyDB8QYNddvi99fhvXh6XHH2NN81nsB6Z9pH0C3Q/CPq2GsHz7JJ+cVBxXohhmE9mAzMBIZgZJ1Oh8J+VeJ4bpnjbfw4q/73C39U11f/kXiEgnEE5TIlLR1iP4fAmmjqYqWcA+BZ/6PWX6vsMdAHHo7H7zVViOp7DH4bt9fLMh+61i7PW5jl/7Lets/8WFWFjrpxA+OxZb+Uuv3Joy1Fc/qF+FcuGWd3qaQGUxNwHlKqftFVfGOrC5bVrjYpDEszMjDzZmYsZO5JNdlrrrJPfwv+27P0K1SdMOsI4y2LdtWtrM3MxBLRsunL/FVtabGWv8AJZD4+cPgzdjChlM+Jg7bQJq4t9G7wwf4vJFgOLefmWbTMBzXN3Z8THjHo3VsnDuJWmS5gbKYi0oNwohVHB0DqV+EkjVfl5ek4zgdq5hWwxULaa32YVIXKsQuTwI0I9K8tqPGVRNVqDTT3z6exuVXVvk+YCu2/wBqH5ffxrfdM+rzC4IT+PAaDls3UzXX8AOyiB5lY86w9gqPj8dhG2s6/Ku7p9TDUR66+P0aM8ouPIVrAsyZ8yhZ5sq7ET3d+fhXNewDAEiGUMBKnMJaYBjY90/KivMCTlkDkN+Q5+1RIwV5IbY5SpAYNEqZ8AYNXSTAiEjl5xU+BMNHiPqK6eKYrPJzi5qGLlAl3UFSrAaMBlBkTuNa47NyGHkfvvQi8NMLWxZRTEVJFCRW8oI4pqOKYigwgU1FFNFAI1KnimoEO3gHEUsEZWkMVV2eBlUA7LPcEtEk8tudXeN6Z4dNFLXD/oGn+4wPlNZDDYVbge7cKhA0sAVzs57wRF3VTO+sAHeKLh3Bmv3RbsI9121CIJMTEk7BRO5IFYvmZ1R24LZVRm8s0/BeK4zHXHXCYdG7JO0dC3eZcwWFYwAxnQeRqBsdjMU74a1hLouaB1AbOgPK5mACT4mK9Y6segb8Pt3GulO1vZQVSSEVM0LmO5JYkwI9d62WJRijC2QrlTlZlzANEKzKCMwBjSRXm7v+RWQslGGGuz/z9v0L1pYY4PnO1jW4PeNu7Ys3b8A3Mt0lrebUW2OUgNEEgTuK0WE65bUd/D3F/lZG++WsB0k4TfsYq6mKB7bMWdjqHLEntFPNW3n+0Vy4Hgt28GNpc2WJEgbztOnKvRUaq2UUk8/oimyqD+o9q4D07s4zN2Vu9KRmBVdJmNmPgatsTxe2iFnzKAJJZGAAG5JiAKyHVTwt7Vm72i5WN3bQ6BFjUepq/wCm8/gMRH/af+k12a35E5LcwSjBT6UTcC41h3llvWiWOwdZAGwif1NaBLgI0IPprXy3FHZulDKsVPipIPzFYJazqeWvyaJ6bqecn1CUBrlxmAt3GVGRWBOZpAPdXlr4mPrXgPCeM457qW8PfxLXHOVEW65knyJiOcnQb1semGN4lwq5hw+LNx7tnNclLZQOrkFFlZIAZdef0pPn64zUHy84Qvys1umej4jofgm1bC4ck8+ytg/MCqq91aYB98Oo/lZ1/pYV5zb64McNxYb1tsP6WFWeG67ro+PDW2/luMv3VqsV1b/oX4Vy4f5NPf6n8Cw0F1P5bhP9U1Sjqastmy37oAYhZCNtoZ0HOaksdeNsjv4a4p/03FcfMha7uG9buCyAMLyEDXNbBBPMjIx5zRTpa3wT/viUlzqPf93FKf5rJH1Dmq3E9TWMX4blhh/NcU/Ip+dei4brN4c+2IVf50uJ9WWKmxvTvBLaZxibLZQTlW4pdo5KsySaCrql/YFbcnuvweE8a6PXsK4W6FkzAVs23OK4Ut6VaY/ir4rEtefdiSFmQqicqj0rkvnU+v2rLZCOcx4N2X3Nn0I6xbfDMKyW8Mbt+6+a7cd1RMqyLarALEASYMau1ajo117ZrhXHWlRGPduWgxCDwdSSWHmPlXj5QnlQMpB1rkW+H02OUpR3fctU2jUdMijcSxLWmW4j3O0VlMhldFeQw3EsR7RXBhgkjtJgOshYkrm70E84rhQwogfqKctXVpgqoKJTN9TyT3WGZoJCyco55ZOUGOcRNcr7j050Rb9e9QvVjkKojgfakaENTg0uRsFyhlQfKkRUWAeUHlpU8V0IvKTM75IyKajIoaIATQmjNCaUYamp6VAhRBqtuEdKsVhcww957QYy2WNSBAmRVRTTXHlFSWHwasnuHQrrNNvhV7EY66b1xcQ9u0pyh7kWrTBBAGksSW5TXnXGusHHYi4znE3UBJIt2rjW0UclAUgketZZblShprFXoqqpymlu/wAfoP1NrAd/GO7Zrjs7bS7FjHqxnnVz0dOKUlsOudCQHBKhSee5kNHh5VQHU6VpehfEgl02srE3CNZECAf3eX1rp6dedZeCmzPSz1foZJRywynPqJBjuLzG9WfG8ELti7bP79tl/wBykVRcBx/Z3GWCc4BUAc1mddhow38KvbiO/wARyj+FTr7ty9vnXf6XnLOU/qyeB9HsMDikR1B+MFWEiQraEGvTOivDsGl/Lfw1h0uQstaVsjT3WEjQawfnyrMdKOCfg+J27gEWrr5geQLd1xPq0+9bDgfFcHhrhvYy8idnBS3q1xnOzdmoLQPGIn0rjayEK9NZGSb9Mc78YOgpOU4uJ6Rw3othMO+exh7NpyMuZLaq2UxIkDbQVWdN+huExtsPi2a2LKtF0XBbyK0FiS3djujcVTcP67MDdxAtEXLSHQX7gVUzcswklR5n3isv188QzXsNaDHKLTXWUHuku4VGI2PwNB8zXhadNqPmIqbcX687HRbWNjC8e4LhBfNvA4l7qqrEvcQKsruEcQX0kzlA00JrP9gakDRqP1yoVvEV7CrCik9/czSznYVjBO5hFLHwET7DnUdyyymGUqfAgg/I1KlwjY+9dt7iZuWwrlmYHQnLAHhtJ+dM08+xMlXTqNa7BbmgazFWdDF6iTAL3j5D7kUDn7k1NgBo5/WgJqBRMD2pnwhe50lDrp4D6D+9JrUnX9amrOxaQhs5K95coAmZcB5PKAPrRXMGxDOisbagB3iQpOY94gQogc6dqK5B1MqhZMD9cqI4c6/rkKsE4fcOWFbXbQ/wz9qmPR+/kd+zfKhILEQJCBok7mPDwqNwXLBllV+G1+fOgxdpYGWZkzJB8IjQRz+ld97AFUVz8LMVGusgTt7GuLEAQdP1FFpYImcjJQkV0thWyhoOVgxB5EK2VvSCQPelhcMbrqixmfQSYEwTvVWB8kvCn+Ieh/I/lVhVfg7RV1JBAdZXzBAP5j51YVtpfkKZ8gkUJFSUNWiAGhijNNFKxgYpUqegEzpNMKaniuSah6YNTzTVABKeY+lT4bEEOGkzO4aCNdTNQAVIgnTb1orYh6xwrjVtmRkdWZO8yqQToIeBz+Ix7Vubd8EAgyDqD5HnXz1gse1m4HWJUzoSM3KCQIjQGDXrfRnjy3EUA91tV/0kjN2Z+f3GkCu1prlaul8mC2jHB1dNsGmIsG2w13VuatyI+3vXlPSPiLPlt3bWW5b3uZtGEawI1BIny+de03sMGEEVlOJ9DRi/ICcrjefLxX71ru08bqmk8Nfn2DVJR5PJ66Ri2bKHZmyKETMScqKSQgnZRmMDzqz450XxOBb9ospyuqMyEeZIOU67H61RJv6etecnU47SRuUs7okaozUyWZH+KLsKbpYCCjtilcSDFFbGlFcgZ0Aaaihc6b/P2oh5GgvHTxq58Fa5JbGllj4z+QqCyO+vqPvQWgzEKuYydFEkk+AUb1uujXVneuFbmI/ZINcmhuN68kHzPkKkIOzGAykoLLZnVXTmQDqfDvHetZ1Q8a7PibWT8GJtm3ET37YLrPt2g9xVl0w4Raw2DAtqEUMv9ySTqTpuauOr5uFYJTc/GYZ8RcHfuNcChAd7dsPGVZ3O7HfkBi8d6aqOhJycl2Xf/Q2nfU+pGyxPQvCvdW4bZBUzlViqMYjvKNNuQgeM1net1MmBtKndHbRC6COyuaabCYrcYTG27qB7TpcU7MjBlMb6jSuDjvF8HbU2sZdw6rcUzbvOgzrt8DHUV4XT6i2N8JSzLpfBtcVhpHg2Jw2GBtxddpcZxB0U2m1Hd3zZRXHfXDywOfLCQRuP4tD51Z9MeH4G3dBwOKW6jEfshnc2+Wl2IZfU5v5uWbvIIOvL7V9CpsVsFNZ++xgacXg68Dhne0iWrwJcPaNk8s6K76HUKWt/EBuoM1CMH2aFb1l5z3FW4sGGUMmUjmA9ufnVYOXrXbheM3bYhXMB8+VgHXNvMN6naJqYYxz2sUwygsYUxEyANJA8PhHyq2NcV/iS3M+e2uZipDJpBAtg6HkQjc93NddtpAI8K00PlFU0PQmiNMa0srBpjRUjSDICKVFFKhkYy9PTU9co0jxSApA04FQA4FeldU/QWzj7WLOIErCW7bqSGt3DLMykjcdzxBmKx/RnojicfcyYe2SB8VxpFpP5njfXYSfKvojoH0OHDcL2IftGZzcuPGUFiAIUSYACgVxvFdaqanCEsTePsWVxy8s8exHUvjxiGsottkGq4gsEQg6CRq4bT4QDHjVp0qwo4PhbNk3BfxDnNlAKIlpTqdyZJ0U6czGkV7jXzH1j3L7cTxH4kQ4eFWZUWh/+rJ/pKwfUnnNU+G+IajUW7ySSXbl/z2DZXHHBreh/ToYorYxJCPEZthe8B4KfEc/pXpNuyAK+ZGUAedbTo11pX7AFvETetjQGf2igeZ+MeuvnXsqtZ1pRn+5zrtO3vH9j2S7aDAggEHQgiQR5isjxbqowt+Wtg2W8bcZf9h0+UVZcH6XYfEibVwE81OjD1U61e2MUIrXKHVH1RjTnX7Hj/Eeq/E2nCobd4EGIJRtN5VjA5c6qcT0UxKfFhbg9Ez/0T+hXuGHvB7rtOi9xfbVj84H/AI11KoquVMF2LfmZLk+db/BL5OmHve1m4P8AjU2F6NYpiMuGve9tl+rRX0HlHhSAqv4Ec5D80/Q8TwPQDGXSR2SoVie0cDcT+7mrR8O6npIOIvEj+C0I9i7akegFeiW0i8dNCg1jaCf710M9WOuHZCSvn2KngvRXDYUfsbSqebbufVzrVsUqHE4+3aUvcdUUbsxAA9zWE6RdbllJXCr2zbZzK2x77t7fOpKSjy8IrjCdjJOtoH8EFUSWuqI9Azf8a8hayw3U6b6Vff8AWL+LuG5fcuTKoo0Uaroqj1A8aC58Lf8Al9orHco3NSR0a81rpNL1OdMvwuJ/DXDFnEsMp0hL0Qp9GACnzC1VdZPFGxfEr7qCURhYQ7d21oY9Xzn3rPDh/wC0g/Dv6jeKsQ2u3h9q5legh8Z3PlrH+zRK3bCOXD2gqDeTBPz2+VS3I8ORop7u3IfQ07vqNOZ+orppYWEUZyyq8fWkRvSbmKXOqSwR+4qywDyg8tPz/OuXDrbKDMSHz7xp2eQ/UOB7N5V2WMPkZ1kMA2jDYiJB+RFWUy82BJ8ExoTT0xrYyoalSpppRkPSpppUgTMU4pqeK5hpCpxTCnmoA33R7rixWFRLQtYdrSaBRbNsx5FDE+ZU17l0V43+MwdnEFMnarmyZs2XvERmgTt4V8oA16PiesQ2uDYbBYZouG2wxDje2hd/2ank7CJPIHxOnB8Q8Njb0uqKUm937bl0J+pu+LdduDsXntC3eu9m2U3LYt5GI3ylnBIBkTHLSvOesnptheIm1cs2btu9b7pd+zhrRk5TlJJIbUfzNWKYVE5/Xr6Vr0/h1NMlOCeV7sWU2wnantrNQ5uVdSCBXUQhDqplSQRqCDBHuK0PDenuNsrAfOuw7Rc0f+Qg/M1QXBAnxp7V2DrMeExVtdkofS8CySfJs+H9aDoAHt6DUsrSSSZJggfetHw7raw8ftO0U/yT9ia8xv3bZjSZ3Okgc/feue9bUEZZiJ1rY9Zb3w/sUOmD7Hs461MF/wBxv/auf2qN+trBLsbrelsj7xXjKpTskUj1U/Rfz7i/LVnp2O65Ezq9izckSDnYJMx/Dm5iqLifWxjLs5MloHmozN/ubT6VkezEUyHQjTWJ0BOh0g7j23qqWpsfctVMF2NV0NwScTxnYY69ezXEY2bgfVbi94rlYFSCoOmnw1oOJ9SGJskm0y4lNICxbffWVc5Tp4N7VgOFYp7V61csybqXFa2ACSzhhlWBqZOkc5r6xtMSoJGUkAlTrBI1GnhXmfE9ZfpbYzi8p9nvuvyaoRUlgx3Qjq5t4TLdvQ9+O7/BaB3CDm3+r5RrPjGJSDcA5NcX/a5X8q+nK8c6adWd2z2l7Dhr1tme4yAftUzuXMKPjUSdtdtDvVfhHiPVfN6iW8sYzx329gW1+VdJgrhMj3+1CCZPt9qG5jFnc7kGQZ8IIoVxiydfDka9hlGPDEzHKfQ/encn6j+1R/iRB1/i+poXxQjfwP1oZQTivaMfX86jB2p8RiRnJ3/Qocwj3/Os+VksHrp4e0P6j9fauUipLDQynzFNF4aYHwXBoTTk0JrcUCmhmkaaaUYU0qGaVKQzwp6TJG9MRXMNQ9PQ11YbDKVLM6rqFA3bUyWI/hAB1E65RzJEBg55og1SHDS5W3NzUhSqmWAnvBd9hMUFy0V+IEeoI09/UVCBLc8Y9/DmNKG/eLMWO7EsY0EkkmB70IbT9frwoKGAktkSa6GoLCaUYOs+FN2IRX21jw0oAaEmacVEBkgps3L2oaPD3ArAkSAZjxj/ADRbIOUYcqJJO9dV/igNsqo7zKFJIEnWW186jdgYy7AAbEa89DS5fciI7u1RrUl6o0eNabO5D1vql6L2bR/G4q7aDbYdGdRl5NdYNBDbge55ivVbHSLDPcFtMRYZ2nKi3UZjAkwoMnQGvmLiuDTtf3paWPwwFg6AbzpzqZMCbSpiMOzK6FbinSQRrI05f3rjavwh6ix2Sm/ZehZG1JYwfUl66FUsdAoLE+QEmvJOK9erMIweFO2j3m2/9ND/AMq0dvpwmM4Jdvjuv2Zs3Un4brxbIHkc8jyPrXkT2VPy8qxeFeFwt63et4vAbbenGDh43xO9irzXryjO2+S2qLptou58zJ89q4Ap8Dy5GrPEKqnb95V2G7Zo/pPzokw4PlXrI1qK6Y8IzOT5ZUk+R+Rrnu3eXKPrV4+HAE5vHmdPWqTHIQ5BMx8vUGdqE1hBi8nNNErUNKaoHJ81ODUSHWrJbEiYH+fCrItsV7HYl0EAzvTk1x/h66eQ9B9q2Qsb2KXHA5NDNMTTGmbAPNKhmlQyErBvvQHD/o0qVc40kTWyP8VIq6HblprJnmNI5fWmpUGQeOfyp8RincAM7MF0XMxbKPASdNqVKgiEBFOiSaVKmIdswKjdTlJAPKfKfGlSqdgo5xT5qelUFGBov7U1KoQSCSB511qNdBHlr+dKlUIBOpPgDUANNSo9wkocsfM6bga++gq24ZZZRDNBaGC5v3dYMBtNjodaVKjF7ga2J8CrWu0W28Jcy5kU905DK5tDMGY8Narf+rXJMEanYiYHhIpUqZ7cCLfkkbGs1rM2WRdXlpolw6g+tMnGWAjKvsY+lKlR6mh2kDf4kWWMo+4+VV6uOYH1EUqVI23yRLAFMKelSkCWrPCrCxpyOnpzpUqaAGieft+U/lThwQPl8tfzFKlV8ZeZCNbAsaCZFPSq5sQEXB4inpUqTqD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3074" name="Picture 2" descr="http://www.optimum7.com/internet-marketing/wp-content/uploads/2013/02/How-to-Identify-Niche-Online-Business-Opportunities-1.jpg"/>
          <p:cNvPicPr>
            <a:picLocks noChangeAspect="1" noChangeArrowheads="1"/>
          </p:cNvPicPr>
          <p:nvPr/>
        </p:nvPicPr>
        <p:blipFill>
          <a:blip r:embed="rId4"/>
          <a:stretch>
            <a:fillRect/>
          </a:stretch>
        </p:blipFill>
        <p:spPr bwMode="auto">
          <a:xfrm>
            <a:off x="211197" y="2095501"/>
            <a:ext cx="2974039" cy="25934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160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ChangeArrowheads="1"/>
          </p:cNvSpPr>
          <p:nvPr/>
        </p:nvSpPr>
        <p:spPr bwMode="auto">
          <a:xfrm>
            <a:off x="4440238" y="6413500"/>
            <a:ext cx="449262" cy="411163"/>
          </a:xfrm>
          <a:prstGeom prst="rect">
            <a:avLst/>
          </a:prstGeom>
          <a:solidFill>
            <a:schemeClr val="bg1"/>
          </a:solidFill>
          <a:ln w="9525">
            <a:solidFill>
              <a:schemeClr val="bg1"/>
            </a:solidFill>
            <a:round/>
            <a:headEnd/>
            <a:tailEnd/>
          </a:ln>
        </p:spPr>
        <p:txBody>
          <a:bodyPr>
            <a:prstTxWarp prst="textNoShape">
              <a:avLst/>
            </a:prstTxWarp>
          </a:bodyPr>
          <a:lstStyle/>
          <a:p>
            <a:pPr algn="ctr"/>
            <a:endParaRPr lang="en-US" sz="1800"/>
          </a:p>
        </p:txBody>
      </p:sp>
      <p:pic>
        <p:nvPicPr>
          <p:cNvPr id="4" name="Picture 3" descr="online-surveys2.jpg"/>
          <p:cNvPicPr>
            <a:picLocks noChangeAspect="1"/>
          </p:cNvPicPr>
          <p:nvPr/>
        </p:nvPicPr>
        <p:blipFill>
          <a:blip r:embed="rId3" cstate="print"/>
          <a:stretch>
            <a:fillRect/>
          </a:stretch>
        </p:blipFill>
        <p:spPr>
          <a:xfrm>
            <a:off x="0" y="0"/>
            <a:ext cx="3896750" cy="6858000"/>
          </a:xfrm>
          <a:prstGeom prst="rect">
            <a:avLst/>
          </a:prstGeom>
        </p:spPr>
      </p:pic>
      <p:sp>
        <p:nvSpPr>
          <p:cNvPr id="6" name="TextBox 5"/>
          <p:cNvSpPr txBox="1"/>
          <p:nvPr/>
        </p:nvSpPr>
        <p:spPr>
          <a:xfrm>
            <a:off x="3319153" y="1919694"/>
            <a:ext cx="184666" cy="830997"/>
          </a:xfrm>
          <a:prstGeom prst="rect">
            <a:avLst/>
          </a:prstGeom>
          <a:solidFill>
            <a:schemeClr val="bg1">
              <a:alpha val="50000"/>
            </a:schemeClr>
          </a:solidFill>
        </p:spPr>
        <p:txBody>
          <a:bodyPr wrap="none" rtlCol="0">
            <a:spAutoFit/>
          </a:bodyPr>
          <a:lstStyle/>
          <a:p>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Rectangle 7"/>
          <p:cNvSpPr/>
          <p:nvPr/>
        </p:nvSpPr>
        <p:spPr bwMode="auto">
          <a:xfrm>
            <a:off x="7339584" y="6022848"/>
            <a:ext cx="1792224" cy="8229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Text Box 3"/>
          <p:cNvSpPr txBox="1">
            <a:spLocks noChangeArrowheads="1"/>
          </p:cNvSpPr>
          <p:nvPr/>
        </p:nvSpPr>
        <p:spPr bwMode="auto">
          <a:xfrm>
            <a:off x="3980184" y="2363120"/>
            <a:ext cx="4670948" cy="2308324"/>
          </a:xfrm>
          <a:prstGeom prst="rect">
            <a:avLst/>
          </a:prstGeom>
          <a:noFill/>
          <a:ln w="9525">
            <a:noFill/>
            <a:miter lim="800000"/>
            <a:headEnd/>
            <a:tailEnd/>
          </a:ln>
        </p:spPr>
        <p:txBody>
          <a:bodyPr wrap="square">
            <a:prstTxWarp prst="textNoShape">
              <a:avLst/>
            </a:prstTxWarp>
            <a:spAutoFit/>
          </a:bodyPr>
          <a:lstStyle/>
          <a:p>
            <a:pPr algn="ctr"/>
            <a:endParaRPr lang="en-GB" sz="2400" dirty="0" smtClean="0"/>
          </a:p>
          <a:p>
            <a:pPr algn="ctr"/>
            <a:r>
              <a:rPr lang="en-GB" sz="2400" i="1" dirty="0" smtClean="0"/>
              <a:t>e. </a:t>
            </a:r>
            <a:r>
              <a:rPr lang="en-GB" sz="2400" dirty="0" smtClean="0"/>
              <a:t>info@amarach.com</a:t>
            </a:r>
            <a:br>
              <a:rPr lang="en-GB" sz="2400" dirty="0" smtClean="0"/>
            </a:br>
            <a:r>
              <a:rPr lang="en-GB" sz="2400" i="1" dirty="0" smtClean="0"/>
              <a:t>w. </a:t>
            </a:r>
            <a:r>
              <a:rPr lang="en-GB" sz="2400" dirty="0" smtClean="0"/>
              <a:t>www.amarach.com</a:t>
            </a:r>
          </a:p>
          <a:p>
            <a:pPr algn="ctr"/>
            <a:r>
              <a:rPr lang="en-GB" sz="2400" i="1" dirty="0" smtClean="0"/>
              <a:t>b. </a:t>
            </a:r>
            <a:r>
              <a:rPr lang="en-GB" sz="2400" dirty="0" smtClean="0"/>
              <a:t>www.amarach.com/blog</a:t>
            </a:r>
          </a:p>
          <a:p>
            <a:pPr algn="ctr"/>
            <a:r>
              <a:rPr lang="en-GB" sz="2400" i="1" dirty="0" smtClean="0"/>
              <a:t>t. </a:t>
            </a:r>
            <a:r>
              <a:rPr lang="en-GB" sz="2400" dirty="0" err="1" smtClean="0"/>
              <a:t>twitter.com/AmarachResearch</a:t>
            </a:r>
            <a:endParaRPr lang="en-GB" sz="2400" dirty="0" smtClean="0"/>
          </a:p>
          <a:p>
            <a:pPr algn="ctr"/>
            <a:endParaRPr lang="en-GB" sz="2400" dirty="0" smtClean="0"/>
          </a:p>
        </p:txBody>
      </p:sp>
      <p:pic>
        <p:nvPicPr>
          <p:cNvPr id="7" name="Picture 6" descr="amarach logo rgb1.jpg"/>
          <p:cNvPicPr>
            <a:picLocks noChangeAspect="1"/>
          </p:cNvPicPr>
          <p:nvPr/>
        </p:nvPicPr>
        <p:blipFill>
          <a:blip r:embed="rId4" cstate="print"/>
          <a:stretch>
            <a:fillRect/>
          </a:stretch>
        </p:blipFill>
        <p:spPr>
          <a:xfrm>
            <a:off x="7287064" y="0"/>
            <a:ext cx="1856935" cy="1192652"/>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Amarach Research Presentation">
  <a:themeElements>
    <a:clrScheme name="amarach research">
      <a:dk1>
        <a:srgbClr val="000000"/>
      </a:dk1>
      <a:lt1>
        <a:srgbClr val="FFFFFF"/>
      </a:lt1>
      <a:dk2>
        <a:srgbClr val="A71930"/>
      </a:dk2>
      <a:lt2>
        <a:srgbClr val="FFFFFF"/>
      </a:lt2>
      <a:accent1>
        <a:srgbClr val="CCCCCC"/>
      </a:accent1>
      <a:accent2>
        <a:srgbClr val="A71930"/>
      </a:accent2>
      <a:accent3>
        <a:srgbClr val="FFFFFF"/>
      </a:accent3>
      <a:accent4>
        <a:srgbClr val="000000"/>
      </a:accent4>
      <a:accent5>
        <a:srgbClr val="FFFFE2"/>
      </a:accent5>
      <a:accent6>
        <a:srgbClr val="97162A"/>
      </a:accent6>
      <a:hlink>
        <a:srgbClr val="CCCCFF"/>
      </a:hlink>
      <a:folHlink>
        <a:srgbClr val="B2B2B2"/>
      </a:folHlink>
    </a:clrScheme>
    <a:fontScheme name="Amarach Research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marach Research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marach Research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marach Research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marach Research 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marach Research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marach Research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marach Research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marach Research Presentation 8">
        <a:dk1>
          <a:srgbClr val="000000"/>
        </a:dk1>
        <a:lt1>
          <a:srgbClr val="FFFFFF"/>
        </a:lt1>
        <a:dk2>
          <a:srgbClr val="000000"/>
        </a:dk2>
        <a:lt2>
          <a:srgbClr val="808080"/>
        </a:lt2>
        <a:accent1>
          <a:srgbClr val="FFFF99"/>
        </a:accent1>
        <a:accent2>
          <a:srgbClr val="A71930"/>
        </a:accent2>
        <a:accent3>
          <a:srgbClr val="FFFFFF"/>
        </a:accent3>
        <a:accent4>
          <a:srgbClr val="000000"/>
        </a:accent4>
        <a:accent5>
          <a:srgbClr val="FFFFCA"/>
        </a:accent5>
        <a:accent6>
          <a:srgbClr val="97162A"/>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marach Research Presentation 9">
        <a:dk1>
          <a:srgbClr val="000000"/>
        </a:dk1>
        <a:lt1>
          <a:srgbClr val="FFFFFF"/>
        </a:lt1>
        <a:dk2>
          <a:srgbClr val="000000"/>
        </a:dk2>
        <a:lt2>
          <a:srgbClr val="808080"/>
        </a:lt2>
        <a:accent1>
          <a:srgbClr val="CCECFF"/>
        </a:accent1>
        <a:accent2>
          <a:srgbClr val="A71930"/>
        </a:accent2>
        <a:accent3>
          <a:srgbClr val="FFFFFF"/>
        </a:accent3>
        <a:accent4>
          <a:srgbClr val="000000"/>
        </a:accent4>
        <a:accent5>
          <a:srgbClr val="E2F4FF"/>
        </a:accent5>
        <a:accent6>
          <a:srgbClr val="97162A"/>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marach Research Presentation 10">
        <a:dk1>
          <a:srgbClr val="000000"/>
        </a:dk1>
        <a:lt1>
          <a:srgbClr val="FFFFFF"/>
        </a:lt1>
        <a:dk2>
          <a:srgbClr val="000000"/>
        </a:dk2>
        <a:lt2>
          <a:srgbClr val="808080"/>
        </a:lt2>
        <a:accent1>
          <a:srgbClr val="FFFFCC"/>
        </a:accent1>
        <a:accent2>
          <a:srgbClr val="A71930"/>
        </a:accent2>
        <a:accent3>
          <a:srgbClr val="FFFFFF"/>
        </a:accent3>
        <a:accent4>
          <a:srgbClr val="000000"/>
        </a:accent4>
        <a:accent5>
          <a:srgbClr val="FFFFE2"/>
        </a:accent5>
        <a:accent6>
          <a:srgbClr val="97162A"/>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709</Words>
  <Application>Microsoft Macintosh PowerPoint</Application>
  <PresentationFormat>On-screen Show (4:3)</PresentationFormat>
  <Paragraphs>177</Paragraphs>
  <Slides>8</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Calibri</vt:lpstr>
      <vt:lpstr>ＭＳ Ｐゴシック</vt:lpstr>
      <vt:lpstr>Times New Roman</vt:lpstr>
      <vt:lpstr>Wingdings</vt:lpstr>
      <vt:lpstr>Arial</vt:lpstr>
      <vt:lpstr>Amarach Research Presentation</vt:lpstr>
      <vt:lpstr>Custom Design</vt:lpstr>
      <vt:lpstr>PowerPoint Presentation</vt:lpstr>
      <vt:lpstr>Methodology</vt:lpstr>
      <vt:lpstr>Current Knowledge – I </vt:lpstr>
      <vt:lpstr> Current Knowledge – II </vt:lpstr>
      <vt:lpstr>Current Knowledge – III </vt:lpstr>
      <vt:lpstr> Current Knowledge – IV </vt:lpstr>
      <vt:lpstr>Findings Overview</vt:lpstr>
      <vt:lpstr>PowerPoint Presentation</vt:lpstr>
    </vt:vector>
  </TitlesOfParts>
  <Manager/>
  <Company/>
  <LinksUpToDate>false</LinksUpToDate>
  <SharedDoc>false</SharedDoc>
  <HyperlinkBase/>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2016-01-25T14:24:21Z</dcterms:created>
  <dcterms:modified xsi:type="dcterms:W3CDTF">2017-11-06T08:40:06Z</dcterms:modified>
  <cp:category/>
</cp:coreProperties>
</file>