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4224" r:id="rId2"/>
  </p:sldMasterIdLst>
  <p:notesMasterIdLst>
    <p:notesMasterId r:id="rId20"/>
  </p:notesMasterIdLst>
  <p:handoutMasterIdLst>
    <p:handoutMasterId r:id="rId21"/>
  </p:handoutMasterIdLst>
  <p:sldIdLst>
    <p:sldId id="509" r:id="rId3"/>
    <p:sldId id="645" r:id="rId4"/>
    <p:sldId id="737" r:id="rId5"/>
    <p:sldId id="738" r:id="rId6"/>
    <p:sldId id="739" r:id="rId7"/>
    <p:sldId id="667" r:id="rId8"/>
    <p:sldId id="677" r:id="rId9"/>
    <p:sldId id="740" r:id="rId10"/>
    <p:sldId id="746" r:id="rId11"/>
    <p:sldId id="747" r:id="rId12"/>
    <p:sldId id="748" r:id="rId13"/>
    <p:sldId id="749" r:id="rId14"/>
    <p:sldId id="750" r:id="rId15"/>
    <p:sldId id="751" r:id="rId16"/>
    <p:sldId id="752" r:id="rId17"/>
    <p:sldId id="736" r:id="rId18"/>
    <p:sldId id="632" r:id="rId1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5F5F5F"/>
    <a:srgbClr val="A71930"/>
    <a:srgbClr val="EAEAEA"/>
    <a:srgbClr val="CCFFFF"/>
    <a:srgbClr val="CCECFF"/>
    <a:srgbClr val="777777"/>
    <a:srgbClr val="4D4D4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46" autoAdjust="0"/>
    <p:restoredTop sz="99546" autoAdjust="0"/>
  </p:normalViewPr>
  <p:slideViewPr>
    <p:cSldViewPr snapToGrid="0">
      <p:cViewPr varScale="1">
        <p:scale>
          <a:sx n="129" d="100"/>
          <a:sy n="129" d="100"/>
        </p:scale>
        <p:origin x="-4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E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898989814361001E-2"/>
          <c:y val="1.4777476344868656E-2"/>
          <c:w val="0.9609255307968726"/>
          <c:h val="0.8242887580228942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chemeClr val="accent1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I am in favour of legalising abortion in Ireland</c:v>
                </c:pt>
                <c:pt idx="1">
                  <c:v>I am opposed to legalising abortion in Ireland</c:v>
                </c:pt>
                <c:pt idx="2">
                  <c:v>Don't know/ not sure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0.56999999999999995</c:v>
                </c:pt>
                <c:pt idx="1">
                  <c:v>0.25</c:v>
                </c:pt>
                <c:pt idx="2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 w="3175"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E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898989814361001E-2"/>
          <c:y val="2.4861509958314033E-2"/>
          <c:w val="0.95184733689968004"/>
          <c:h val="0.814204724409448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More likely to support abortion in this particular situation</c:v>
                </c:pt>
                <c:pt idx="1">
                  <c:v>Less likely to support abortion in this particular situation</c:v>
                </c:pt>
                <c:pt idx="2">
                  <c:v>It would not make any difference to your views on the matter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0.17</c:v>
                </c:pt>
                <c:pt idx="1">
                  <c:v>0.25</c:v>
                </c:pt>
                <c:pt idx="2">
                  <c:v>0.56999999999999995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5.8237530237379438E-2"/>
          <c:y val="0.68922357270742085"/>
          <c:w val="0.87170204853154676"/>
          <c:h val="0.2387571029767458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E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898989814361001E-2"/>
          <c:y val="2.4861509958314033E-2"/>
          <c:w val="0.90160103927682567"/>
          <c:h val="0.7714331841525088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Making it legal to abort babies with life-limiting conditions, or</c:v>
                </c:pt>
                <c:pt idx="1">
                  <c:v>Resourcing proper hospice and palliative care for babies diagnosed before birth with life-limiting conditions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0.52</c:v>
                </c:pt>
                <c:pt idx="1">
                  <c:v>0.48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5.8237530237379438E-2"/>
          <c:y val="0.65179861051764809"/>
          <c:w val="0.87170204853154676"/>
          <c:h val="0.28954810881626258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E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898989814361001E-2"/>
          <c:y val="2.4861509958314033E-2"/>
          <c:w val="0.95184733689968004"/>
          <c:h val="0.814204724409448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Supports keeping Ireland’s Constitutional protection for the unborn (the 8th Amendment)</c:v>
                </c:pt>
                <c:pt idx="1">
                  <c:v>Supports removing Ireland’s Constitutional protection for the unborn</c:v>
                </c:pt>
                <c:pt idx="2">
                  <c:v>Not sure/ 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0.21</c:v>
                </c:pt>
                <c:pt idx="1">
                  <c:v>0.42</c:v>
                </c:pt>
                <c:pt idx="2">
                  <c:v>0.37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5.8237530237379438E-2"/>
          <c:y val="0.68922357270742085"/>
          <c:w val="0.87170204853154676"/>
          <c:h val="0.31077642729257926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E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898989814361001E-2"/>
          <c:y val="2.4861509958314033E-2"/>
          <c:w val="0.95184733689968004"/>
          <c:h val="0.814204724409448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Likely to vote in favour</c:v>
                </c:pt>
                <c:pt idx="1">
                  <c:v>Likely to vote against</c:v>
                </c:pt>
                <c:pt idx="2">
                  <c:v>Don't know/ not sure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0.25</c:v>
                </c:pt>
                <c:pt idx="1">
                  <c:v>0.28000000000000003</c:v>
                </c:pt>
                <c:pt idx="2">
                  <c:v>0.47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5.8237530237379438E-2"/>
          <c:y val="0.68922357270742085"/>
          <c:w val="0.87170204853154676"/>
          <c:h val="0.31077642729257926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14" y="1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05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14" y="9429305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BD05E66-1F91-45D1-8710-72EAD2852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89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1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7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4653"/>
            <a:ext cx="5438748" cy="446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7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766"/>
            <a:ext cx="2945862" cy="4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27766"/>
            <a:ext cx="2945862" cy="4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D3E093A-8811-4A71-B777-52DABBEB2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39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495A69-A33F-43D3-AB79-09C33EAE5FF2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ea typeface="ＭＳ Ｐゴシック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891754-F8D1-498D-A2DB-3E164609804E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10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ea typeface="ＭＳ Ｐゴシック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01BB32-A1A8-4338-8005-D540D70F750C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11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ea typeface="ＭＳ Ｐゴシック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891754-F8D1-498D-A2DB-3E164609804E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12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ea typeface="ＭＳ Ｐゴシック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01BB32-A1A8-4338-8005-D540D70F750C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13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ea typeface="ＭＳ Ｐゴシック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891754-F8D1-498D-A2DB-3E164609804E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14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ea typeface="ＭＳ Ｐゴシック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891754-F8D1-498D-A2DB-3E164609804E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15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ea typeface="ＭＳ Ｐゴシック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7FF75B-F9C3-4273-9145-FD1885C37B38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16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1363"/>
            <a:ext cx="4965700" cy="3725862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1" y="4713368"/>
            <a:ext cx="4981575" cy="4470558"/>
          </a:xfrm>
          <a:noFill/>
          <a:ln/>
        </p:spPr>
        <p:txBody>
          <a:bodyPr/>
          <a:lstStyle/>
          <a:p>
            <a:endParaRPr lang="en-GB"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ea typeface="ＭＳ Ｐゴシック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7FF75B-F9C3-4273-9145-FD1885C37B38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2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3E093A-8811-4A71-B777-52DABBEB29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4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ea typeface="ＭＳ Ｐゴシック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01BB32-A1A8-4338-8005-D540D70F750C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4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ea typeface="ＭＳ Ｐゴシック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891754-F8D1-498D-A2DB-3E164609804E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5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ea typeface="ＭＳ Ｐゴシック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01BB32-A1A8-4338-8005-D540D70F750C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6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ea typeface="ＭＳ Ｐゴシック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891754-F8D1-498D-A2DB-3E164609804E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7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3E093A-8811-4A71-B777-52DABBEB29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4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ea typeface="ＭＳ Ｐゴシック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01BB32-A1A8-4338-8005-D540D70F750C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9</a:t>
            </a:fld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amarach rgb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8900" y="5965825"/>
            <a:ext cx="13890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300038" y="244475"/>
            <a:ext cx="4595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400">
              <a:solidFill>
                <a:srgbClr val="A7193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450" y="1409700"/>
            <a:ext cx="7620000" cy="1373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6559550"/>
            <a:ext cx="1919288" cy="2984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amarach rgb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8900" y="5965825"/>
            <a:ext cx="13890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2"/>
          <p:cNvSpPr txBox="1">
            <a:spLocks noChangeArrowheads="1"/>
          </p:cNvSpPr>
          <p:nvPr userDrawn="1"/>
        </p:nvSpPr>
        <p:spPr bwMode="auto">
          <a:xfrm>
            <a:off x="300038" y="244475"/>
            <a:ext cx="4595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A7193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7636856" y="0"/>
            <a:ext cx="15743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b="1" dirty="0" smtClean="0">
                <a:solidFill>
                  <a:srgbClr val="A71930"/>
                </a:solidFill>
                <a:latin typeface="Arial" charset="0"/>
                <a:ea typeface="ＭＳ Ｐゴシック" pitchFamily="28" charset="-128"/>
                <a:cs typeface="+mn-cs"/>
              </a:rPr>
              <a:t>Trends</a:t>
            </a:r>
            <a:r>
              <a:rPr lang="en-GB" sz="1600" b="1" baseline="0" dirty="0" smtClean="0">
                <a:solidFill>
                  <a:srgbClr val="A71930"/>
                </a:solidFill>
                <a:latin typeface="Arial" charset="0"/>
                <a:ea typeface="ＭＳ Ｐゴシック" pitchFamily="28" charset="-128"/>
                <a:cs typeface="+mn-cs"/>
              </a:rPr>
              <a:t> </a:t>
            </a:r>
            <a:r>
              <a:rPr lang="en-GB" sz="1600" b="0" baseline="0" dirty="0" smtClean="0">
                <a:solidFill>
                  <a:srgbClr val="A71930"/>
                </a:solidFill>
                <a:latin typeface="Arial" charset="0"/>
                <a:ea typeface="ＭＳ Ｐゴシック" pitchFamily="28" charset="-128"/>
                <a:cs typeface="+mn-cs"/>
              </a:rPr>
              <a:t>Report</a:t>
            </a:r>
            <a:endParaRPr lang="en-US" sz="1600" b="0" dirty="0">
              <a:solidFill>
                <a:schemeClr val="bg1">
                  <a:lumMod val="50000"/>
                </a:schemeClr>
              </a:solidFill>
              <a:latin typeface="Arial" charset="0"/>
              <a:ea typeface="ＭＳ Ｐゴシック" pitchFamily="28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amarach rgb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4937" y="26987"/>
            <a:ext cx="13890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2"/>
          <p:cNvSpPr txBox="1">
            <a:spLocks noChangeArrowheads="1"/>
          </p:cNvSpPr>
          <p:nvPr userDrawn="1"/>
        </p:nvSpPr>
        <p:spPr bwMode="auto">
          <a:xfrm>
            <a:off x="300038" y="244475"/>
            <a:ext cx="4595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A7193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3A0B-E2D9-4724-BD2D-CF74095F9AC2}" type="datetimeFigureOut">
              <a:rPr lang="en-IE" smtClean="0"/>
              <a:pPr/>
              <a:t>25/01/2016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78A7E-452A-42A9-99E6-79E5EBB6B70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27120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3A0B-E2D9-4724-BD2D-CF74095F9AC2}" type="datetimeFigureOut">
              <a:rPr lang="en-IE" smtClean="0"/>
              <a:pPr/>
              <a:t>25/01/2016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78A7E-452A-42A9-99E6-79E5EBB6B70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8333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3A0B-E2D9-4724-BD2D-CF74095F9AC2}" type="datetimeFigureOut">
              <a:rPr lang="en-IE" smtClean="0"/>
              <a:pPr/>
              <a:t>25/01/2016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78A7E-452A-42A9-99E6-79E5EBB6B70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1455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3A0B-E2D9-4724-BD2D-CF74095F9AC2}" type="datetimeFigureOut">
              <a:rPr lang="en-IE" smtClean="0"/>
              <a:pPr/>
              <a:t>25/01/2016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78A7E-452A-42A9-99E6-79E5EBB6B70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4105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3A0B-E2D9-4724-BD2D-CF74095F9AC2}" type="datetimeFigureOut">
              <a:rPr lang="en-IE" smtClean="0"/>
              <a:pPr/>
              <a:t>25/01/2016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78A7E-452A-42A9-99E6-79E5EBB6B70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076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3A0B-E2D9-4724-BD2D-CF74095F9AC2}" type="datetimeFigureOut">
              <a:rPr lang="en-IE" smtClean="0"/>
              <a:pPr/>
              <a:t>25/01/2016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78A7E-452A-42A9-99E6-79E5EBB6B70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0383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3A0B-E2D9-4724-BD2D-CF74095F9AC2}" type="datetimeFigureOut">
              <a:rPr lang="en-IE" smtClean="0"/>
              <a:pPr/>
              <a:t>25/01/2016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78A7E-452A-42A9-99E6-79E5EBB6B70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1020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3A0B-E2D9-4724-BD2D-CF74095F9AC2}" type="datetimeFigureOut">
              <a:rPr lang="en-IE" smtClean="0"/>
              <a:pPr/>
              <a:t>25/01/2016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78A7E-452A-42A9-99E6-79E5EBB6B70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38386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3A0B-E2D9-4724-BD2D-CF74095F9AC2}" type="datetimeFigureOut">
              <a:rPr lang="en-IE" smtClean="0"/>
              <a:pPr/>
              <a:t>25/01/2016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78A7E-452A-42A9-99E6-79E5EBB6B70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57260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3A0B-E2D9-4724-BD2D-CF74095F9AC2}" type="datetimeFigureOut">
              <a:rPr lang="en-IE" smtClean="0"/>
              <a:pPr/>
              <a:t>25/01/2016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78A7E-452A-42A9-99E6-79E5EBB6B70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46340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3A0B-E2D9-4724-BD2D-CF74095F9AC2}" type="datetimeFigureOut">
              <a:rPr lang="en-IE" smtClean="0"/>
              <a:pPr/>
              <a:t>25/01/2016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78A7E-452A-42A9-99E6-79E5EBB6B70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693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269875"/>
            <a:ext cx="1905000" cy="251301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3450" y="269875"/>
            <a:ext cx="5562600" cy="2513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A719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1409700"/>
            <a:ext cx="7620000" cy="1889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8863013" y="6561138"/>
            <a:ext cx="217487" cy="212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hangingPunct="0">
              <a:defRPr/>
            </a:pPr>
            <a:fld id="{E78B8338-E538-433B-B235-816AB851FCB1}" type="slidenum">
              <a:rPr lang="en-US" sz="1400">
                <a:solidFill>
                  <a:srgbClr val="A71930"/>
                </a:solidFill>
              </a:rPr>
              <a:pPr algn="r" eaLnBrk="0" hangingPunct="0">
                <a:defRPr/>
              </a:pPr>
              <a:t>‹#›</a:t>
            </a:fld>
            <a:endParaRPr lang="en-US" sz="1400">
              <a:solidFill>
                <a:srgbClr val="A71930"/>
              </a:solidFill>
            </a:endParaRPr>
          </a:p>
        </p:txBody>
      </p:sp>
      <p:pic>
        <p:nvPicPr>
          <p:cNvPr id="1029" name="Picture 7" descr="amarach rgb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59700" y="0"/>
            <a:ext cx="13970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123825" y="6264275"/>
            <a:ext cx="4865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 userDrawn="1"/>
        </p:nvSpPr>
        <p:spPr bwMode="auto">
          <a:xfrm>
            <a:off x="0" y="6517394"/>
            <a:ext cx="19730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dirty="0" smtClean="0">
                <a:solidFill>
                  <a:srgbClr val="A71930"/>
                </a:solidFill>
              </a:rPr>
              <a:t>Attitudes to Abortion</a:t>
            </a:r>
            <a:endParaRPr lang="en-US" sz="1400" dirty="0">
              <a:solidFill>
                <a:srgbClr val="A7193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9" r:id="rId11"/>
    <p:sldLayoutId id="2147484218" r:id="rId12"/>
    <p:sldLayoutId id="2147484222" r:id="rId13"/>
    <p:sldLayoutId id="2147484223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A71930"/>
        </a:buClr>
        <a:buSzPct val="80000"/>
        <a:buFont typeface="Wingdings" pitchFamily="2" charset="2"/>
        <a:buChar char="Ø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A71930"/>
        </a:buClr>
        <a:buSzPct val="80000"/>
        <a:buFont typeface="Wingdings" pitchFamily="2" charset="2"/>
        <a:buChar char="Ø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A71930"/>
        </a:buClr>
        <a:buChar char="–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A71930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A71930"/>
        </a:buClr>
        <a:buChar char="–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lr>
          <a:srgbClr val="A71930"/>
        </a:buClr>
        <a:buChar char="–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lr>
          <a:srgbClr val="A71930"/>
        </a:buClr>
        <a:buChar char="–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lr>
          <a:srgbClr val="A71930"/>
        </a:buClr>
        <a:buChar char="–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lr>
          <a:srgbClr val="A71930"/>
        </a:buClr>
        <a:buChar char="–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A3A0B-E2D9-4724-BD2D-CF74095F9AC2}" type="datetimeFigureOut">
              <a:rPr lang="en-IE" smtClean="0"/>
              <a:pPr/>
              <a:t>25/01/2016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78A7E-452A-42A9-99E6-79E5EBB6B70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96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\\cwads01\users\adrian\My Pictures\Amárach Resear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2200" y="0"/>
            <a:ext cx="17145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155381" y="3982498"/>
            <a:ext cx="5988619" cy="1815882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Attitudes to Abortion</a:t>
            </a:r>
          </a:p>
          <a:p>
            <a:pPr algn="r">
              <a:defRPr/>
            </a:pP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Amárach Research </a:t>
            </a:r>
            <a:r>
              <a:rPr lang="en-GB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Briefing</a:t>
            </a:r>
            <a:r>
              <a:rPr lang="en-GB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 2016</a:t>
            </a:r>
            <a:endParaRPr lang="en-GB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236806"/>
            <a:ext cx="7089775" cy="525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IE" dirty="0" smtClean="0">
                <a:ea typeface="ＭＳ Ｐゴシック"/>
              </a:rPr>
              <a:t> </a:t>
            </a:r>
            <a:r>
              <a:rPr lang="en-IE" b="0" dirty="0" smtClean="0">
                <a:ea typeface="ＭＳ Ｐゴシック"/>
              </a:rPr>
              <a:t>Government Priorities II</a:t>
            </a:r>
            <a:endParaRPr lang="en-US" b="0" dirty="0" smtClean="0">
              <a:ea typeface="ＭＳ Ｐゴシック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13" y="6519863"/>
            <a:ext cx="913288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E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06" charset="-128"/>
                <a:cs typeface="+mn-cs"/>
              </a:rPr>
              <a:t>	</a:t>
            </a:r>
            <a:r>
              <a:rPr lang="en-IE" sz="16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06" charset="-128"/>
                <a:cs typeface="+mn-cs"/>
              </a:rPr>
              <a:t>     	</a:t>
            </a:r>
            <a:endParaRPr lang="en-US" sz="160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4290" y="6404173"/>
            <a:ext cx="4294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b="1" dirty="0" smtClean="0"/>
              <a:t>Source</a:t>
            </a:r>
            <a:r>
              <a:rPr lang="en-IE" sz="1400" dirty="0" smtClean="0"/>
              <a:t>: Amárach </a:t>
            </a:r>
            <a:r>
              <a:rPr lang="en-US" sz="1400" dirty="0" smtClean="0"/>
              <a:t>Research, </a:t>
            </a:r>
            <a:r>
              <a:rPr lang="en-US" sz="1400" dirty="0" smtClean="0"/>
              <a:t>January 2016</a:t>
            </a:r>
            <a:endParaRPr lang="en-US" sz="1400" dirty="0"/>
          </a:p>
        </p:txBody>
      </p:sp>
      <p:graphicFrame>
        <p:nvGraphicFramePr>
          <p:cNvPr id="9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9210823"/>
              </p:ext>
            </p:extLst>
          </p:nvPr>
        </p:nvGraphicFramePr>
        <p:xfrm>
          <a:off x="130201" y="2214967"/>
          <a:ext cx="8785654" cy="24915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8162"/>
                <a:gridCol w="625283"/>
                <a:gridCol w="519023"/>
                <a:gridCol w="646249"/>
                <a:gridCol w="582636"/>
                <a:gridCol w="604623"/>
                <a:gridCol w="681575"/>
                <a:gridCol w="670582"/>
                <a:gridCol w="648596"/>
                <a:gridCol w="681575"/>
                <a:gridCol w="723675"/>
                <a:gridCol w="723675"/>
              </a:tblGrid>
              <a:tr h="758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January 2016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  <a:endParaRPr lang="en-IE" sz="14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E" sz="14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18-24</a:t>
                      </a:r>
                      <a:endParaRPr lang="en-IE" sz="14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25-34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35-44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45-54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55+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Fine Gael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Fianna</a:t>
                      </a:r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Sinn Fein</a:t>
                      </a:r>
                    </a:p>
                  </a:txBody>
                  <a:tcPr marL="9525" marR="9525" marT="9525" marB="0" anchor="ctr"/>
                </a:tc>
              </a:tr>
              <a:tr h="335988"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</a:tr>
              <a:tr h="7166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Making it legal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/>
                </a:tc>
              </a:tr>
              <a:tr h="680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Resourcing   proper care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33692" y="1329337"/>
            <a:ext cx="90877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1600" b="1" dirty="0" smtClean="0"/>
              <a:t>Q: </a:t>
            </a:r>
            <a:r>
              <a:rPr lang="en-IE" sz="1600" b="1" dirty="0"/>
              <a:t>Do you think the Government should </a:t>
            </a:r>
            <a:r>
              <a:rPr lang="en-IE" sz="1600" b="1" dirty="0" smtClean="0"/>
              <a:t>prioritise:</a:t>
            </a:r>
            <a:r>
              <a:rPr lang="en-US" sz="1600" b="1" dirty="0" smtClean="0"/>
              <a:t>  </a:t>
            </a:r>
            <a:r>
              <a:rPr lang="en-US" sz="1600" i="1" dirty="0" smtClean="0"/>
              <a:t>Base</a:t>
            </a:r>
            <a:r>
              <a:rPr lang="en-US" sz="1600" i="1" dirty="0" smtClean="0"/>
              <a:t>: all adults 18+</a:t>
            </a:r>
            <a:endParaRPr lang="en-IE" sz="1600" i="1" dirty="0"/>
          </a:p>
        </p:txBody>
      </p:sp>
    </p:spTree>
    <p:extLst>
      <p:ext uri="{BB962C8B-B14F-4D97-AF65-F5344CB8AC3E}">
        <p14:creationId xmlns:p14="http://schemas.microsoft.com/office/powerpoint/2010/main" val="7036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258812"/>
            <a:ext cx="7000875" cy="5254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IE" b="0" dirty="0" smtClean="0">
                <a:ea typeface="ＭＳ Ｐゴシック"/>
              </a:rPr>
              <a:t>Electoral Preferences I</a:t>
            </a:r>
            <a:endParaRPr lang="en-IE" b="0" dirty="0" smtClean="0">
              <a:ea typeface="ＭＳ Ｐゴシック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56272" y="1063866"/>
            <a:ext cx="90877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1600" b="1" dirty="0" smtClean="0"/>
              <a:t>Q: </a:t>
            </a:r>
            <a:r>
              <a:rPr lang="en-IE" sz="1600" b="1" dirty="0"/>
              <a:t> In the upcoming General Election, would you be more inclined to vote for a </a:t>
            </a:r>
            <a:r>
              <a:rPr lang="en-IE" sz="1600" b="1" dirty="0" smtClean="0"/>
              <a:t/>
            </a:r>
            <a:br>
              <a:rPr lang="en-IE" sz="1600" b="1" dirty="0" smtClean="0"/>
            </a:br>
            <a:r>
              <a:rPr lang="en-IE" sz="1600" b="1" dirty="0" smtClean="0"/>
              <a:t>      candidate </a:t>
            </a:r>
            <a:r>
              <a:rPr lang="en-IE" sz="1600" b="1" dirty="0"/>
              <a:t>who:</a:t>
            </a:r>
            <a:r>
              <a:rPr lang="en-US" sz="1600" b="1" dirty="0" smtClean="0"/>
              <a:t>  </a:t>
            </a:r>
            <a:r>
              <a:rPr lang="en-US" sz="1600" i="1" dirty="0" smtClean="0"/>
              <a:t>base: all adults 18+</a:t>
            </a:r>
            <a:endParaRPr lang="en-IE" sz="1600" i="1" dirty="0"/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4844171" y="2360239"/>
            <a:ext cx="413050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>
              <a:buBlip>
                <a:blip r:embed="rId3"/>
              </a:buBlip>
            </a:pPr>
            <a:r>
              <a:rPr lang="en-IE" sz="1600" dirty="0" smtClean="0"/>
              <a:t>Twice as many adults say they would be more likely to vote for a candidate who supports removing the 8</a:t>
            </a:r>
            <a:r>
              <a:rPr lang="en-IE" sz="1600" baseline="30000" dirty="0" smtClean="0"/>
              <a:t>th</a:t>
            </a:r>
            <a:r>
              <a:rPr lang="en-IE" sz="1600" dirty="0" smtClean="0"/>
              <a:t> Amendment than keeping it</a:t>
            </a:r>
            <a:r>
              <a:rPr lang="en-IE" sz="1600" dirty="0"/>
              <a:t> </a:t>
            </a:r>
            <a:r>
              <a:rPr lang="en-IE" sz="1600" dirty="0" smtClean="0"/>
              <a:t>– though nearly 4 in 10 are undecided on the matter.</a:t>
            </a:r>
            <a:endParaRPr lang="en-IE" sz="1600" b="0" dirty="0" smtClean="0"/>
          </a:p>
          <a:p>
            <a:pPr marL="266700" indent="-266700">
              <a:buBlip>
                <a:blip r:embed="rId3"/>
              </a:buBlip>
            </a:pPr>
            <a:endParaRPr lang="en-IE" sz="1600" dirty="0" smtClean="0"/>
          </a:p>
          <a:p>
            <a:pPr marL="266700" indent="-266700">
              <a:buBlip>
                <a:blip r:embed="rId3"/>
              </a:buBlip>
            </a:pPr>
            <a:r>
              <a:rPr lang="en-IE" sz="1600" dirty="0" smtClean="0"/>
              <a:t>Older adults and </a:t>
            </a:r>
            <a:r>
              <a:rPr lang="en-IE" sz="1600" dirty="0" err="1" smtClean="0"/>
              <a:t>Fianna</a:t>
            </a:r>
            <a:r>
              <a:rPr lang="en-IE" sz="1600" dirty="0" smtClean="0"/>
              <a:t> Fail supporters are more likely than the total population to vote for candidates who support keeping the 8</a:t>
            </a:r>
            <a:r>
              <a:rPr lang="en-IE" sz="1600" baseline="30000" dirty="0" smtClean="0"/>
              <a:t>th</a:t>
            </a:r>
            <a:r>
              <a:rPr lang="en-IE" sz="1600" dirty="0" smtClean="0"/>
              <a:t> Amendment (see next slide)</a:t>
            </a:r>
            <a:r>
              <a:rPr lang="en-IE" sz="1600" b="0" dirty="0" smtClean="0"/>
              <a:t>.</a:t>
            </a:r>
            <a:endParaRPr lang="en-IE" sz="1600" b="0" dirty="0" smtClean="0"/>
          </a:p>
          <a:p>
            <a:pPr marL="266700" indent="-266700"/>
            <a:endParaRPr lang="en-IE" sz="1600" b="0" dirty="0" smtClean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029216678"/>
              </p:ext>
            </p:extLst>
          </p:nvPr>
        </p:nvGraphicFramePr>
        <p:xfrm>
          <a:off x="246625" y="1896396"/>
          <a:ext cx="4296834" cy="4408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2638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236806"/>
            <a:ext cx="7089775" cy="525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IE" dirty="0" smtClean="0">
                <a:ea typeface="ＭＳ Ｐゴシック"/>
              </a:rPr>
              <a:t> </a:t>
            </a:r>
            <a:r>
              <a:rPr lang="en-IE" b="0" dirty="0" smtClean="0">
                <a:ea typeface="ＭＳ Ｐゴシック"/>
              </a:rPr>
              <a:t>Electoral Preferences II</a:t>
            </a:r>
            <a:endParaRPr lang="en-US" b="0" dirty="0" smtClean="0">
              <a:ea typeface="ＭＳ Ｐゴシック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13" y="6519863"/>
            <a:ext cx="913288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E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06" charset="-128"/>
                <a:cs typeface="+mn-cs"/>
              </a:rPr>
              <a:t>	</a:t>
            </a:r>
            <a:r>
              <a:rPr lang="en-IE" sz="16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06" charset="-128"/>
                <a:cs typeface="+mn-cs"/>
              </a:rPr>
              <a:t>     	</a:t>
            </a:r>
            <a:endParaRPr lang="en-US" sz="160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4290" y="6404173"/>
            <a:ext cx="4294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b="1" dirty="0" smtClean="0"/>
              <a:t>Source</a:t>
            </a:r>
            <a:r>
              <a:rPr lang="en-IE" sz="1400" dirty="0" smtClean="0"/>
              <a:t>: Amárach </a:t>
            </a:r>
            <a:r>
              <a:rPr lang="en-US" sz="1400" dirty="0" smtClean="0"/>
              <a:t>Research, </a:t>
            </a:r>
            <a:r>
              <a:rPr lang="en-US" sz="1400" dirty="0" smtClean="0"/>
              <a:t>January 2016</a:t>
            </a:r>
            <a:endParaRPr lang="en-US" sz="1400" dirty="0"/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33692" y="1329337"/>
            <a:ext cx="90877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1600" b="1" dirty="0" smtClean="0"/>
              <a:t>Q: </a:t>
            </a:r>
            <a:r>
              <a:rPr lang="en-IE" sz="1600" b="1" dirty="0"/>
              <a:t>In the upcoming General Election, would you be more inclined to vote for a </a:t>
            </a:r>
            <a:br>
              <a:rPr lang="en-IE" sz="1600" b="1" dirty="0"/>
            </a:br>
            <a:r>
              <a:rPr lang="en-IE" sz="1600" b="1" dirty="0"/>
              <a:t>     </a:t>
            </a:r>
            <a:r>
              <a:rPr lang="en-IE" sz="1600" b="1" dirty="0" smtClean="0"/>
              <a:t>candidate </a:t>
            </a:r>
            <a:r>
              <a:rPr lang="en-IE" sz="1600" b="1" dirty="0"/>
              <a:t>who:</a:t>
            </a:r>
            <a:r>
              <a:rPr lang="en-US" sz="1600" b="1" dirty="0" smtClean="0"/>
              <a:t>  </a:t>
            </a:r>
            <a:r>
              <a:rPr lang="en-US" sz="1600" i="1" dirty="0" smtClean="0"/>
              <a:t>Base</a:t>
            </a:r>
            <a:r>
              <a:rPr lang="en-US" sz="1600" i="1" dirty="0" smtClean="0"/>
              <a:t>: all adults 18+</a:t>
            </a:r>
            <a:endParaRPr lang="en-IE" sz="1600" i="1" dirty="0"/>
          </a:p>
        </p:txBody>
      </p:sp>
      <p:graphicFrame>
        <p:nvGraphicFramePr>
          <p:cNvPr id="8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7790017"/>
              </p:ext>
            </p:extLst>
          </p:nvPr>
        </p:nvGraphicFramePr>
        <p:xfrm>
          <a:off x="130201" y="2214967"/>
          <a:ext cx="8785654" cy="31717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8162"/>
                <a:gridCol w="625283"/>
                <a:gridCol w="519023"/>
                <a:gridCol w="646249"/>
                <a:gridCol w="582636"/>
                <a:gridCol w="604623"/>
                <a:gridCol w="681575"/>
                <a:gridCol w="670582"/>
                <a:gridCol w="648596"/>
                <a:gridCol w="681575"/>
                <a:gridCol w="723675"/>
                <a:gridCol w="723675"/>
              </a:tblGrid>
              <a:tr h="758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January 2016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  <a:endParaRPr lang="en-IE" sz="14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E" sz="14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18-24</a:t>
                      </a:r>
                      <a:endParaRPr lang="en-IE" sz="14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25-34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35-44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45-54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55+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Fine Gael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Fianna</a:t>
                      </a:r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Sinn Fein</a:t>
                      </a:r>
                    </a:p>
                  </a:txBody>
                  <a:tcPr marL="9525" marR="9525" marT="9525" marB="0" anchor="ctr"/>
                </a:tc>
              </a:tr>
              <a:tr h="335988"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</a:tr>
              <a:tr h="7166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Supports keeping 8</a:t>
                      </a:r>
                      <a:r>
                        <a:rPr lang="en-US" sz="1400" b="1" i="0" u="none" strike="noStrike" baseline="30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th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Amendment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</a:tr>
              <a:tr h="680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Supports removing 8</a:t>
                      </a:r>
                      <a:r>
                        <a:rPr lang="en-US" sz="1400" b="1" i="0" u="none" strike="noStrike" baseline="30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th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Amendment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</a:tr>
              <a:tr h="680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Don’t know/        not sure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16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258812"/>
            <a:ext cx="7000875" cy="5254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IE" b="0" dirty="0" smtClean="0">
                <a:ea typeface="ＭＳ Ｐゴシック"/>
              </a:rPr>
              <a:t>Referendum I</a:t>
            </a:r>
            <a:endParaRPr lang="en-IE" b="0" dirty="0" smtClean="0">
              <a:ea typeface="ＭＳ Ｐゴシック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56272" y="1063866"/>
            <a:ext cx="90877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1600" b="1" dirty="0" smtClean="0"/>
              <a:t>Q: </a:t>
            </a:r>
            <a:r>
              <a:rPr lang="en-IE" sz="1600" b="1" dirty="0"/>
              <a:t> If you were to guess how your closest neighbour would vote in a referendum on </a:t>
            </a:r>
            <a:r>
              <a:rPr lang="en-IE" sz="1600" b="1" dirty="0" smtClean="0"/>
              <a:t>the</a:t>
            </a:r>
            <a:br>
              <a:rPr lang="en-IE" sz="1600" b="1" dirty="0" smtClean="0"/>
            </a:br>
            <a:r>
              <a:rPr lang="en-IE" sz="1600" b="1" dirty="0" smtClean="0"/>
              <a:t>     repeal </a:t>
            </a:r>
            <a:r>
              <a:rPr lang="en-IE" sz="1600" b="1" dirty="0"/>
              <a:t>of the 8th Amendment on protection for the unborn; would he or she vote </a:t>
            </a:r>
            <a:r>
              <a:rPr lang="en-IE" sz="1600" b="1" dirty="0" smtClean="0"/>
              <a:t>in</a:t>
            </a:r>
            <a:br>
              <a:rPr lang="en-IE" sz="1600" b="1" dirty="0" smtClean="0"/>
            </a:br>
            <a:r>
              <a:rPr lang="en-IE" sz="1600" b="1" dirty="0" smtClean="0"/>
              <a:t>     favour </a:t>
            </a:r>
            <a:r>
              <a:rPr lang="en-IE" sz="1600" b="1" dirty="0"/>
              <a:t>of repealing the 8th Amendment or vote against repealing the 8th Amendment</a:t>
            </a:r>
            <a:r>
              <a:rPr lang="en-IE" sz="1600" b="1" dirty="0" smtClean="0"/>
              <a:t>?</a:t>
            </a:r>
            <a:r>
              <a:rPr lang="en-US" sz="1600" b="1" dirty="0" smtClean="0"/>
              <a:t>  </a:t>
            </a:r>
            <a:br>
              <a:rPr lang="en-US" sz="1600" b="1" dirty="0" smtClean="0"/>
            </a:br>
            <a:r>
              <a:rPr lang="en-US" sz="1600" b="1" dirty="0" smtClean="0"/>
              <a:t>     </a:t>
            </a:r>
            <a:r>
              <a:rPr lang="en-US" sz="1600" i="1" dirty="0" smtClean="0"/>
              <a:t>base</a:t>
            </a:r>
            <a:r>
              <a:rPr lang="en-US" sz="1600" i="1" dirty="0" smtClean="0"/>
              <a:t>: all adults 18+</a:t>
            </a:r>
            <a:endParaRPr lang="en-IE" sz="1600" i="1" dirty="0"/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4844171" y="2677329"/>
            <a:ext cx="413050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>
              <a:buBlip>
                <a:blip r:embed="rId3"/>
              </a:buBlip>
            </a:pPr>
            <a:r>
              <a:rPr lang="en-IE" sz="1600" dirty="0" smtClean="0"/>
              <a:t>While most people are unsure who their neighbours would vote, among the rest more expect their neighbours to vote against repeal of the 8</a:t>
            </a:r>
            <a:r>
              <a:rPr lang="en-IE" sz="1600" baseline="30000" dirty="0" smtClean="0"/>
              <a:t>th</a:t>
            </a:r>
            <a:r>
              <a:rPr lang="en-IE" sz="1600" dirty="0" smtClean="0"/>
              <a:t> Amendment than for its repeal.</a:t>
            </a:r>
            <a:endParaRPr lang="en-IE" sz="1600" b="0" dirty="0" smtClean="0"/>
          </a:p>
          <a:p>
            <a:pPr marL="266700" indent="-266700">
              <a:buBlip>
                <a:blip r:embed="rId3"/>
              </a:buBlip>
            </a:pPr>
            <a:endParaRPr lang="en-IE" sz="1600" dirty="0" smtClean="0"/>
          </a:p>
          <a:p>
            <a:pPr marL="266700" indent="-266700">
              <a:buBlip>
                <a:blip r:embed="rId3"/>
              </a:buBlip>
            </a:pPr>
            <a:r>
              <a:rPr lang="en-IE" sz="1600" dirty="0" smtClean="0"/>
              <a:t>Both </a:t>
            </a:r>
            <a:r>
              <a:rPr lang="en-IE" sz="1600" dirty="0" err="1" smtClean="0"/>
              <a:t>Fianna</a:t>
            </a:r>
            <a:r>
              <a:rPr lang="en-IE" sz="1600" dirty="0" smtClean="0"/>
              <a:t> Fail and Sinn Fein voters would expect significantly more to vote against repeal than for it (see overleaf)</a:t>
            </a:r>
            <a:r>
              <a:rPr lang="en-IE" sz="1600" b="0" dirty="0" smtClean="0"/>
              <a:t>.</a:t>
            </a:r>
          </a:p>
          <a:p>
            <a:pPr marL="266700" indent="-266700">
              <a:buBlip>
                <a:blip r:embed="rId3"/>
              </a:buBlip>
            </a:pPr>
            <a:endParaRPr lang="en-IE" sz="1600" dirty="0"/>
          </a:p>
          <a:p>
            <a:pPr marL="266700" indent="-266700">
              <a:buBlip>
                <a:blip r:embed="rId3"/>
              </a:buBlip>
            </a:pPr>
            <a:r>
              <a:rPr lang="en-IE" sz="1600" b="0" dirty="0" smtClean="0"/>
              <a:t>If we exclude don’t knows (slide Referendum III) then the expectation is that a referendum to repeal the 8</a:t>
            </a:r>
            <a:r>
              <a:rPr lang="en-IE" sz="1600" b="0" baseline="30000" dirty="0" smtClean="0"/>
              <a:t>th</a:t>
            </a:r>
            <a:r>
              <a:rPr lang="en-IE" sz="1600" b="0" dirty="0" smtClean="0"/>
              <a:t> amendment would be defeated.</a:t>
            </a:r>
            <a:endParaRPr lang="en-IE" sz="1600" b="0" dirty="0" smtClean="0"/>
          </a:p>
          <a:p>
            <a:pPr marL="266700" indent="-266700"/>
            <a:endParaRPr lang="en-IE" sz="1600" b="0" dirty="0" smtClean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93378806"/>
              </p:ext>
            </p:extLst>
          </p:nvPr>
        </p:nvGraphicFramePr>
        <p:xfrm>
          <a:off x="246625" y="2219632"/>
          <a:ext cx="4296834" cy="4085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0509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236806"/>
            <a:ext cx="7089775" cy="525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IE" dirty="0" smtClean="0">
                <a:ea typeface="ＭＳ Ｐゴシック"/>
              </a:rPr>
              <a:t> </a:t>
            </a:r>
            <a:r>
              <a:rPr lang="en-IE" b="0" dirty="0" smtClean="0">
                <a:ea typeface="ＭＳ Ｐゴシック"/>
              </a:rPr>
              <a:t>Referendum II</a:t>
            </a:r>
            <a:endParaRPr lang="en-US" b="0" dirty="0" smtClean="0">
              <a:ea typeface="ＭＳ Ｐゴシック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13" y="6519863"/>
            <a:ext cx="913288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E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06" charset="-128"/>
                <a:cs typeface="+mn-cs"/>
              </a:rPr>
              <a:t>	</a:t>
            </a:r>
            <a:r>
              <a:rPr lang="en-IE" sz="16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06" charset="-128"/>
                <a:cs typeface="+mn-cs"/>
              </a:rPr>
              <a:t>     	</a:t>
            </a:r>
            <a:endParaRPr lang="en-US" sz="160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4290" y="6404173"/>
            <a:ext cx="4294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b="1" dirty="0" smtClean="0"/>
              <a:t>Source</a:t>
            </a:r>
            <a:r>
              <a:rPr lang="en-IE" sz="1400" dirty="0" smtClean="0"/>
              <a:t>: Amárach </a:t>
            </a:r>
            <a:r>
              <a:rPr lang="en-US" sz="1400" dirty="0" smtClean="0"/>
              <a:t>Research, </a:t>
            </a:r>
            <a:r>
              <a:rPr lang="en-US" sz="1400" dirty="0" smtClean="0"/>
              <a:t>January 2016</a:t>
            </a:r>
            <a:endParaRPr lang="en-US" sz="1400" dirty="0"/>
          </a:p>
        </p:txBody>
      </p:sp>
      <p:graphicFrame>
        <p:nvGraphicFramePr>
          <p:cNvPr id="8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525558"/>
              </p:ext>
            </p:extLst>
          </p:nvPr>
        </p:nvGraphicFramePr>
        <p:xfrm>
          <a:off x="151463" y="2296084"/>
          <a:ext cx="8785654" cy="31717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8162"/>
                <a:gridCol w="625283"/>
                <a:gridCol w="519023"/>
                <a:gridCol w="646249"/>
                <a:gridCol w="582636"/>
                <a:gridCol w="604623"/>
                <a:gridCol w="681575"/>
                <a:gridCol w="670582"/>
                <a:gridCol w="648596"/>
                <a:gridCol w="681575"/>
                <a:gridCol w="723675"/>
                <a:gridCol w="723675"/>
              </a:tblGrid>
              <a:tr h="758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January 2016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  <a:endParaRPr lang="en-IE" sz="14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E" sz="14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18-24</a:t>
                      </a:r>
                      <a:endParaRPr lang="en-IE" sz="14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25-34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35-44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45-54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55+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Fine Gael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Fianna</a:t>
                      </a:r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Sinn Fein</a:t>
                      </a:r>
                    </a:p>
                  </a:txBody>
                  <a:tcPr marL="9525" marR="9525" marT="9525" marB="0" anchor="ctr"/>
                </a:tc>
              </a:tr>
              <a:tr h="335988"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</a:tr>
              <a:tr h="7166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Likely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to vote            in </a:t>
                      </a:r>
                      <a:r>
                        <a:rPr lang="en-US" sz="1400" b="1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favour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of repeal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/>
                </a:tc>
              </a:tr>
              <a:tr h="680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Likely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to vote against repeal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/>
                </a:tc>
              </a:tr>
              <a:tr h="680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Don’t know/        not sure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56272" y="1056492"/>
            <a:ext cx="90877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1600" b="1" dirty="0" smtClean="0"/>
              <a:t>Q: </a:t>
            </a:r>
            <a:r>
              <a:rPr lang="en-IE" sz="1600" b="1" dirty="0"/>
              <a:t> If you were to guess how your closest neighbour would vote in a referendum on </a:t>
            </a:r>
            <a:r>
              <a:rPr lang="en-IE" sz="1600" b="1" dirty="0" smtClean="0"/>
              <a:t>the</a:t>
            </a:r>
            <a:br>
              <a:rPr lang="en-IE" sz="1600" b="1" dirty="0" smtClean="0"/>
            </a:br>
            <a:r>
              <a:rPr lang="en-IE" sz="1600" b="1" dirty="0" smtClean="0"/>
              <a:t>     repeal </a:t>
            </a:r>
            <a:r>
              <a:rPr lang="en-IE" sz="1600" b="1" dirty="0"/>
              <a:t>of the 8th Amendment on protection for the unborn; would he or she vote </a:t>
            </a:r>
            <a:r>
              <a:rPr lang="en-IE" sz="1600" b="1" dirty="0" smtClean="0"/>
              <a:t>in</a:t>
            </a:r>
            <a:br>
              <a:rPr lang="en-IE" sz="1600" b="1" dirty="0" smtClean="0"/>
            </a:br>
            <a:r>
              <a:rPr lang="en-IE" sz="1600" b="1" dirty="0" smtClean="0"/>
              <a:t>     favour </a:t>
            </a:r>
            <a:r>
              <a:rPr lang="en-IE" sz="1600" b="1" dirty="0"/>
              <a:t>of repealing the 8th Amendment or vote against repealing the 8th Amendment</a:t>
            </a:r>
            <a:r>
              <a:rPr lang="en-IE" sz="1600" b="1" dirty="0" smtClean="0"/>
              <a:t>?</a:t>
            </a:r>
            <a:r>
              <a:rPr lang="en-US" sz="1600" b="1" dirty="0" smtClean="0"/>
              <a:t>  </a:t>
            </a:r>
            <a:br>
              <a:rPr lang="en-US" sz="1600" b="1" dirty="0" smtClean="0"/>
            </a:br>
            <a:r>
              <a:rPr lang="en-US" sz="1600" b="1" dirty="0" smtClean="0"/>
              <a:t>     </a:t>
            </a:r>
            <a:r>
              <a:rPr lang="en-US" sz="1600" i="1" dirty="0" smtClean="0"/>
              <a:t>base</a:t>
            </a:r>
            <a:r>
              <a:rPr lang="en-US" sz="1600" i="1" dirty="0" smtClean="0"/>
              <a:t>: all adults 18+</a:t>
            </a:r>
            <a:endParaRPr lang="en-IE" sz="1600" i="1" dirty="0"/>
          </a:p>
        </p:txBody>
      </p:sp>
    </p:spTree>
    <p:extLst>
      <p:ext uri="{BB962C8B-B14F-4D97-AF65-F5344CB8AC3E}">
        <p14:creationId xmlns:p14="http://schemas.microsoft.com/office/powerpoint/2010/main" val="421623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236806"/>
            <a:ext cx="7089775" cy="525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IE" dirty="0" smtClean="0">
                <a:ea typeface="ＭＳ Ｐゴシック"/>
              </a:rPr>
              <a:t> </a:t>
            </a:r>
            <a:r>
              <a:rPr lang="en-IE" b="0" dirty="0" smtClean="0">
                <a:ea typeface="ＭＳ Ｐゴシック"/>
              </a:rPr>
              <a:t>Referendum III</a:t>
            </a:r>
            <a:endParaRPr lang="en-US" b="0" dirty="0" smtClean="0">
              <a:ea typeface="ＭＳ Ｐゴシック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13" y="6519863"/>
            <a:ext cx="913288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E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06" charset="-128"/>
                <a:cs typeface="+mn-cs"/>
              </a:rPr>
              <a:t>	</a:t>
            </a:r>
            <a:r>
              <a:rPr lang="en-IE" sz="16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06" charset="-128"/>
                <a:cs typeface="+mn-cs"/>
              </a:rPr>
              <a:t>     	</a:t>
            </a:r>
            <a:endParaRPr lang="en-US" sz="160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4290" y="6404173"/>
            <a:ext cx="4294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b="1" dirty="0" smtClean="0"/>
              <a:t>Source</a:t>
            </a:r>
            <a:r>
              <a:rPr lang="en-IE" sz="1400" dirty="0" smtClean="0"/>
              <a:t>: Amárach </a:t>
            </a:r>
            <a:r>
              <a:rPr lang="en-US" sz="1400" dirty="0" smtClean="0"/>
              <a:t>Research, </a:t>
            </a:r>
            <a:r>
              <a:rPr lang="en-US" sz="1400" dirty="0" smtClean="0"/>
              <a:t>January 2016</a:t>
            </a:r>
            <a:endParaRPr lang="en-US" sz="1400" dirty="0"/>
          </a:p>
        </p:txBody>
      </p:sp>
      <p:graphicFrame>
        <p:nvGraphicFramePr>
          <p:cNvPr id="8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7301291"/>
              </p:ext>
            </p:extLst>
          </p:nvPr>
        </p:nvGraphicFramePr>
        <p:xfrm>
          <a:off x="151463" y="2605799"/>
          <a:ext cx="8785654" cy="24915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8162"/>
                <a:gridCol w="625283"/>
                <a:gridCol w="519023"/>
                <a:gridCol w="646249"/>
                <a:gridCol w="582636"/>
                <a:gridCol w="604623"/>
                <a:gridCol w="681575"/>
                <a:gridCol w="670582"/>
                <a:gridCol w="648596"/>
                <a:gridCol w="681575"/>
                <a:gridCol w="723675"/>
                <a:gridCol w="723675"/>
              </a:tblGrid>
              <a:tr h="758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January 2016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  <a:endParaRPr lang="en-IE" sz="14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E" sz="14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18-24</a:t>
                      </a:r>
                      <a:endParaRPr lang="en-IE" sz="14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25-34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35-44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45-54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55+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Fine Gael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Fianna</a:t>
                      </a:r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Sinn Fein</a:t>
                      </a:r>
                    </a:p>
                  </a:txBody>
                  <a:tcPr marL="9525" marR="9525" marT="9525" marB="0" anchor="ctr"/>
                </a:tc>
              </a:tr>
              <a:tr h="335988"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</a:tr>
              <a:tr h="7166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Likely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to vote            in </a:t>
                      </a:r>
                      <a:r>
                        <a:rPr lang="en-US" sz="1400" b="1" i="0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favour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of repeal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</a:tr>
              <a:tr h="680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Likely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to vote 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against repeal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56272" y="1063866"/>
            <a:ext cx="90877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1600" b="1" dirty="0" smtClean="0"/>
              <a:t>Q: </a:t>
            </a:r>
            <a:r>
              <a:rPr lang="en-IE" sz="1600" b="1" dirty="0"/>
              <a:t> If you were to guess how your closest neighbour would vote in a referendum on </a:t>
            </a:r>
            <a:r>
              <a:rPr lang="en-IE" sz="1600" b="1" dirty="0" smtClean="0"/>
              <a:t>the</a:t>
            </a:r>
            <a:br>
              <a:rPr lang="en-IE" sz="1600" b="1" dirty="0" smtClean="0"/>
            </a:br>
            <a:r>
              <a:rPr lang="en-IE" sz="1600" b="1" dirty="0" smtClean="0"/>
              <a:t>     repeal </a:t>
            </a:r>
            <a:r>
              <a:rPr lang="en-IE" sz="1600" b="1" dirty="0"/>
              <a:t>of the 8th Amendment on protection for the unborn; would he or she vote </a:t>
            </a:r>
            <a:r>
              <a:rPr lang="en-IE" sz="1600" b="1" dirty="0" smtClean="0"/>
              <a:t>in</a:t>
            </a:r>
            <a:br>
              <a:rPr lang="en-IE" sz="1600" b="1" dirty="0" smtClean="0"/>
            </a:br>
            <a:r>
              <a:rPr lang="en-IE" sz="1600" b="1" dirty="0" smtClean="0"/>
              <a:t>     favour </a:t>
            </a:r>
            <a:r>
              <a:rPr lang="en-IE" sz="1600" b="1" dirty="0"/>
              <a:t>of repealing the 8th Amendment or vote against repealing the 8th Amendment</a:t>
            </a:r>
            <a:r>
              <a:rPr lang="en-IE" sz="1600" b="1" dirty="0" smtClean="0"/>
              <a:t>?</a:t>
            </a:r>
            <a:r>
              <a:rPr lang="en-US" sz="1600" b="1" dirty="0" smtClean="0"/>
              <a:t>  </a:t>
            </a:r>
            <a:br>
              <a:rPr lang="en-US" sz="1600" b="1" dirty="0" smtClean="0"/>
            </a:br>
            <a:r>
              <a:rPr lang="en-US" sz="1600" b="1" dirty="0" smtClean="0"/>
              <a:t>     </a:t>
            </a:r>
            <a:r>
              <a:rPr lang="en-US" sz="1600" i="1" dirty="0" smtClean="0"/>
              <a:t>base</a:t>
            </a:r>
            <a:r>
              <a:rPr lang="en-US" sz="1600" i="1" dirty="0" smtClean="0"/>
              <a:t>: all adults 18</a:t>
            </a:r>
            <a:r>
              <a:rPr lang="en-US" sz="1600" i="1" dirty="0" smtClean="0"/>
              <a:t>+ EXCLUDING DON’T KNOWS</a:t>
            </a:r>
            <a:endParaRPr lang="en-IE" sz="1600" i="1" dirty="0"/>
          </a:p>
        </p:txBody>
      </p:sp>
    </p:spTree>
    <p:extLst>
      <p:ext uri="{BB962C8B-B14F-4D97-AF65-F5344CB8AC3E}">
        <p14:creationId xmlns:p14="http://schemas.microsoft.com/office/powerpoint/2010/main" val="368219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73648" y="217977"/>
            <a:ext cx="7000875" cy="5254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0" dirty="0" smtClean="0">
                <a:ea typeface="ＭＳ Ｐゴシック"/>
              </a:rPr>
              <a:t>Findings Overview</a:t>
            </a:r>
            <a:endParaRPr lang="en-IE" b="0" dirty="0" smtClean="0">
              <a:ea typeface="ＭＳ Ｐゴシック"/>
            </a:endParaRPr>
          </a:p>
        </p:txBody>
      </p:sp>
      <p:sp>
        <p:nvSpPr>
          <p:cNvPr id="12291" name="TextBox 6"/>
          <p:cNvSpPr txBox="1">
            <a:spLocks noChangeArrowheads="1"/>
          </p:cNvSpPr>
          <p:nvPr/>
        </p:nvSpPr>
        <p:spPr bwMode="auto">
          <a:xfrm>
            <a:off x="3400933" y="1245313"/>
            <a:ext cx="547296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>
              <a:buBlip>
                <a:blip r:embed="rId3"/>
              </a:buBlip>
            </a:pPr>
            <a:r>
              <a:rPr lang="en-IE" sz="1600" dirty="0" smtClean="0"/>
              <a:t>Attitudes in general towards abortion have not changed significantly in the past few years, with a majority in favour of further changes to legalise abortion.</a:t>
            </a:r>
          </a:p>
          <a:p>
            <a:pPr marL="266700" indent="-266700">
              <a:buBlip>
                <a:blip r:embed="rId3"/>
              </a:buBlip>
            </a:pPr>
            <a:endParaRPr lang="en-IE" sz="1600" dirty="0"/>
          </a:p>
          <a:p>
            <a:pPr marL="266700" indent="-266700">
              <a:buBlip>
                <a:blip r:embed="rId3"/>
              </a:buBlip>
            </a:pPr>
            <a:r>
              <a:rPr lang="en-IE" sz="1600" dirty="0" smtClean="0"/>
              <a:t>Using a ‘wisdom of crowds’ question format to elicit how people think the general population would vote in a referendum on the 8</a:t>
            </a:r>
            <a:r>
              <a:rPr lang="en-IE" sz="1600" baseline="30000" dirty="0" smtClean="0"/>
              <a:t>th</a:t>
            </a:r>
            <a:r>
              <a:rPr lang="en-IE" sz="1600" dirty="0" smtClean="0"/>
              <a:t> amendment (thereby removing the ‘signalling </a:t>
            </a:r>
            <a:r>
              <a:rPr lang="en-IE" sz="1600" dirty="0" err="1" smtClean="0"/>
              <a:t>bias’</a:t>
            </a:r>
            <a:r>
              <a:rPr lang="en-IE" sz="1600" dirty="0" smtClean="0"/>
              <a:t> inherit in questions about people’s own voting intentions) we get a ver</a:t>
            </a:r>
            <a:r>
              <a:rPr lang="en-IE" sz="1600" dirty="0" smtClean="0"/>
              <a:t>y different scenario.</a:t>
            </a:r>
            <a:endParaRPr lang="en-IE" sz="1600" dirty="0" smtClean="0"/>
          </a:p>
          <a:p>
            <a:pPr marL="266700" indent="-266700">
              <a:buBlip>
                <a:blip r:embed="rId3"/>
              </a:buBlip>
            </a:pPr>
            <a:endParaRPr lang="en-IE" sz="1600" dirty="0" smtClean="0"/>
          </a:p>
          <a:p>
            <a:pPr marL="266700" indent="-266700">
              <a:buBlip>
                <a:blip r:embed="rId3"/>
              </a:buBlip>
            </a:pPr>
            <a:r>
              <a:rPr lang="en-IE" sz="1600" dirty="0" smtClean="0"/>
              <a:t>When it comes to the issue of a referendum to repeal the 8</a:t>
            </a:r>
            <a:r>
              <a:rPr lang="en-IE" sz="1600" baseline="30000" dirty="0" smtClean="0"/>
              <a:t>th</a:t>
            </a:r>
            <a:r>
              <a:rPr lang="en-IE" sz="1600" dirty="0" smtClean="0"/>
              <a:t> amendment (if held now), our survey predicts that efforts to repeal the 8</a:t>
            </a:r>
            <a:r>
              <a:rPr lang="en-IE" sz="1600" baseline="30000" dirty="0" smtClean="0"/>
              <a:t>th</a:t>
            </a:r>
            <a:r>
              <a:rPr lang="en-IE" sz="1600" dirty="0" smtClean="0"/>
              <a:t> would be defeated 53%/47% (</a:t>
            </a:r>
            <a:r>
              <a:rPr lang="en-IE" sz="1600" dirty="0" err="1" smtClean="0"/>
              <a:t>n.b.</a:t>
            </a:r>
            <a:r>
              <a:rPr lang="en-IE" sz="1600" dirty="0" smtClean="0"/>
              <a:t>: the same question format predicted a 60%/40% win for the Yes campaign three months before last year’s marriage referendum).</a:t>
            </a:r>
          </a:p>
          <a:p>
            <a:endParaRPr lang="en-IE" sz="1600" dirty="0" smtClean="0"/>
          </a:p>
          <a:p>
            <a:pPr marL="266700" indent="-266700">
              <a:buBlip>
                <a:blip r:embed="rId3"/>
              </a:buBlip>
            </a:pPr>
            <a:r>
              <a:rPr lang="en-IE" sz="1600" dirty="0" smtClean="0"/>
              <a:t>Women, under 25s/over 55s and </a:t>
            </a:r>
            <a:r>
              <a:rPr lang="en-IE" sz="1600" dirty="0" err="1" smtClean="0"/>
              <a:t>Fianna</a:t>
            </a:r>
            <a:r>
              <a:rPr lang="en-IE" sz="1600" dirty="0" smtClean="0"/>
              <a:t> Fail/Sinn Fein voters would be most likely to vote against repeal of the 8</a:t>
            </a:r>
            <a:r>
              <a:rPr lang="en-IE" sz="1600" baseline="30000" dirty="0" smtClean="0"/>
              <a:t>th</a:t>
            </a:r>
            <a:r>
              <a:rPr lang="en-IE" sz="1600" dirty="0" smtClean="0"/>
              <a:t> amendment.</a:t>
            </a:r>
            <a:endParaRPr lang="en-IE" sz="1600" dirty="0"/>
          </a:p>
        </p:txBody>
      </p:sp>
      <p:sp>
        <p:nvSpPr>
          <p:cNvPr id="3" name="AutoShape 4" descr="data:image/jpeg;base64,/9j/4AAQSkZJRgABAQAAAQABAAD/2wCEAAkGBhQSEBUUEhQUFRUUFRcUFBQVFBQVFRUUFBQVFRQUFRQXHCYeFxkjGhQVIC8gIycpLCwsFR4xNTAqNSYrLCkBCQoKDgwOGg8PGiklHSQsKSwsKSwsKiwyLCwsLCwpLCwsLCwsLCwsKSksLCwpKSwpLCwtLCwsLCwpKSwsLCwsKf/AABEIALgBEgMBIgACEQEDEQH/xAAcAAABBQEBAQAAAAAAAAAAAAACAAEDBQYEBwj/xABBEAACAQIEAggEAwcDAwQDAAABAhEAAwQSITEFQQYHEyJRYXGBMpGhsRTB8CNCUnKy0eFiksIVU4KDk9LxFzNj/8QAGwEAAgMBAQEAAAAAAAAAAAAAAQIAAwQFBgf/xAAvEQACAgEDAgQFBAIDAAAAAAAAAQIDEQQhMRJBBSJRYRMUMoGhcZHw8bHhBiNS/9oADAMBAAIRAxEAPwDFhaRFSRSK16M5uSErQ5amIoSKgSKKaKkK0JFAI1CRRxTRUIRmmijIpqUhGRQkVKRQEUMBIyKaKMihIpQgGgIqQ0MUrCRkU0VIVoCKBAaY0RFNShAimiiNNFAI1NSZgN6DthMDzHuBP12pXJLkKQdNFQDFePOP7VOrTtQUk+CNNDU1FSpgAxTRRRTUCDRTUVNFAg1NFFFNQCNFNRUqATWZaUVJFMRXSMmSEimIqUihy1AkRWhK1KRTZagSGKUVLloStAhERQxUpFARQwEjIpoqQihIoYCRkUBFSt51seC9WlzE4Ttlc27hZgLd1GVWUAZWzRmWTOsEaVj1Oqq00VK14TeCyEHLgw5FCRWn6WdERw9bQu3g928SEREIRVUS7NcY67gAQN/Ks3lqUaivUR663lepJRcXhkcUxWpMtbno91aDGYO3ft3ntM0hlu2sykqYzWyCsodwddDvVeq1dWlipWvCe2Qwg58GAZaAit9036uLmFtWjhLV7E/Gb7iCR8GQLaXWNX2BOmteffiRJBlSCQQQQRBgyOWvI1XptbTqYddb2GlXKPIF28AY5wT9KguXj9R8ssn60Ahn7xIBBkgZiNCdFkSdhuKK4ok5ZidJiY5EgTB/Umo5uTGSSISft+dECZnzmiA+1I/r9b0uA5IWWnW4QPD/AA0/maK4KjpWE7MO8rr6VLXNgjuPeuqtUHmJU+QYpRRRTU4AaVORTVCDU1FFNS4CDFKnpVMENllpiKlK0JWukZCMrQFanimy1CEGWmIqYpQlaAckWWhK1NlqTDYRrjhEEs2gEgSfUmKWUlFZfAVucZWgK16V0V6u2W52mLVCoHdtSGljpLxpAHLXWPCqvpr0bwXDrZvXbl852Is2ECyx3ym4wMKPE8vE78N+OaX43wYtv3W+X6fY1LTz6cmHK0JFS8LVsSAbaEltco1jXmeQ8zFafhfQmXH4hioOwXn4gtyPl9a7kfNHqXBnl5eTHXeI3bEXLDZbikZSFVjqY0DA668ta9A6HdOuInCXu3sXb9/MOwZ1t2UylYbPovdUrOgJOeNtR1YvE8P4eO+1tGjb4rp9hLGs1xLrktrpYsM/LNcYIPUASftXJ1uk0t7zb7fz1LarZpYgjtxWD4zjbYXEX8KLTQxTskY8iIJtkqR4hgRXBiegrJ8V5PZGP51n362MZEILKDWIQsRJ2kmPpVZe6f45jJv/ACt2/wD41Zp56XTLphHb2HcbJvMsGqbomwjJeTMSAs25E7yVaQwEbEa1o8Dc43auo/4qziLanvWnVbYddsoK25U+BnQgbjSvMLfTvGBg3bTG027ceH8NXWD63cUp76WXHoyH5gx9KGp+S1O04fuHFkPowW3WDi+KXsTcuKuJt2ICpbtXTAUDUslttWJkkx4DlXnsnMc05v3s05pmTM6zXpvD+t+w+l+09o+KxcX8j9K0Vjh+Cx9suexvzuVIJTwUc1OvlS06PTxjip49hZXSX1o8StjX2qxXgmIIBGHxBB1BFi6QQRoQQsGtlxzqsKkthHn/APncP9L/AN/nXX1WdIG4eL9viGIFi0kC3h7pls5ks9tdTkgfu6Ek1k1zt0tfXGOf57FtbjY+TLdJOg+IwNizdvgAXQQQNeyfdbbnaSsmRpII1iTnZ/X/ANV9G8O6dYLGo64e5bu3ArFbNwFC5AkQriSCY1ANeEcT6Sm/cZzhsJazSAqWQuWZmTPebXcjlpFc7w7XX3twuhhrvx+mxbZWksplNdFR1K40/wAVFXYZSg8OYYfL5131Wgx+vCrIVfU+wkhjTUUUoq4UGlTxSoEBoaOmioQGlTxT0CG3ZaErXRloGWugYyIrQxUsUxFEJHFCVqWKYigQhK1BjMKLiMjbMI9DyPsauOHcIa9toP4j+VdzdDrvJkPrmH5GjKG2GPutykbrYuYPBWsJhVPa20i9fvS5DnvMLak6gEwC2kDQVZYA47i+HVcf2a4fOtxCLWS8xWRKkGFUgkTGoJjxqXAdXo/EC/fti5lGiqwKsw2Zw0TH62rQ8X4pcS3+ysPcuQcluUUSObNmgAVxKPCKK5ubim8t+r/nsaZ6mUklEju4rB8Mw4nLaQaKoEs58hux8/ma806TdZt/EzbsjsbZMCNbra6S37p20XXzNcnG+jnE79w3b9i87HwAYKP4UVSYHkKg4J+OwNztbWFcONmu4QuU31TMvdOu4p9RdY15Fj8ErpinmTyz0vo/1R4fF8PsXMRbvYfEsp7RgxDsc7ZWdHkSVg7A61D046tbOD4awwWGe/dZlFy+37W6lsasyqNpIAOUaAmaLoZ1u3Qb44p3QtvtLTdl2ZZlnNaA/eZpBHoaxHGOtfH3rjMuIa0jGVt28gCDkueMxjxJ18tq8pGnXO99T8qecNvDz29djfmODKf9OuRmykDeTA09DrT4Xh7XJyxpvJPP28q78VxJrlgF2LO7NmYmSYMkk+4rt4VhSid4QW73mAQIn2+9eprpjKSXtkyym0myqPAbninzP9q5LuEZSQRqN415TWtIqgGLyXe0yo8NIS4uZGEwAy8xHLypr6IVrYWE3I1nVl0BtcTtYkXe0ttbNvsryzlkh86FT3WiFPI671f8P6kb2Hdr1zHLZW3LdpaRs3ZrqSxJAXQbajSpeg/XLcfEWcNiLOHS27C2r2g1sISITuEkQWgaRE1qOmXWthsFeOHNtr7AftQrKFSdkbNoSRuOUjxryV1+tje4wXO64eFxyzYlFrcw/RnrWUubeKkKWi3fIAOWe72yroG2ll08hvUXWfx+y6JaQK7nvh9D2a+II/i2+dYvpTjMJdvdpg7NywrSXtOysinSOyjUKde6dtI00HFhE8fDn7V6qrUznW4tbtd+xj+DGMutHOhOYRvOhG4PiDyrtUevP9TQrYEgj5Af3oyP0T+VV119O7GlLIDDT/M1DXR+tB+dQVYwIY1YYYygqv8A18q7MAdCPAz86ep+YEuDoimo4pjWoqBoaKmoBGpqelQIDFKnilUIb0uJyyJPKdflTlax3AL5uYpbjM5Yl/3ZVdIgNPhl5QNa2uWtFNvxFkz2Q6HghK0JWpiKEir8lZCRXFxS6625twWkQpBOfxXQjlJ9qezxuy75FeWJgDK2vpprWkwnRJnh2bKYgLExO533On6mhnqWYsdJxeWY/A9a72wAcOhjTR2X7g1tuiXSq7jkZ1w+RVMS1yQx5he5y0+dZ7i3VG1y4Xt3kXNqVKGM3MyDpNa/h2EfCYZbVu2IRYlWGp5sZA1Jk+9UUq6U31vP7bl03XJeXki4/wBMFwqzdUgbaENqeQGhNVPDes3Bli124yk6AG3cMKP5Qd/7VlulnB8bi7wyWmZQCQMyTJOpIn2HvWevdCsaupwt72XN/TNDU2zrm4Qjt64e48aoY35PasP0/wAA40xNr/yJT6MBXdY6QYa58F+y3pcQ/nXzze4PfT47N5f5rTj7iuOsfzMlygfLR7M+l0ZLlzQqQg8Qe839h/VUuIwFtt0Q+qg/lXzIhgyDB8QYNddvi99fhvXh6XHH2NN81nsB6Z9pH0C3Q/CPq2GsHz7JJ+cVBxXohhmE9mAzMBIZgZJ1Oh8J+VeJ4bpnjbfw4q/73C39U11f/kXiEgnEE5TIlLR1iP4fAmmjqYqWcA+BZ/6PWX6vsMdAHHo7H7zVViOp7DH4bt9fLMh+61i7PW5jl/7Lets/8WFWFjrpxA+OxZb+Uuv3Joy1Fc/qF+FcuGWd3qaQGUxNwHlKqftFVfGOrC5bVrjYpDEszMjDzZmYsZO5JNdlrrrJPfwv+27P0K1SdMOsI4y2LdtWtrM3MxBLRsunL/FVtabGWv8AJZD4+cPgzdjChlM+Jg7bQJq4t9G7wwf4vJFgOLefmWbTMBzXN3Z8THjHo3VsnDuJWmS5gbKYi0oNwohVHB0DqV+EkjVfl5ek4zgdq5hWwxULaa32YVIXKsQuTwI0I9K8tqPGVRNVqDTT3z6exuVXVvk+YCu2/wBqH5ffxrfdM+rzC4IT+PAaDls3UzXX8AOyiB5lY86w9gqPj8dhG2s6/Ku7p9TDUR66+P0aM8ouPIVrAsyZ8yhZ5sq7ET3d+fhXNewDAEiGUMBKnMJaYBjY90/KivMCTlkDkN+Q5+1RIwV5IbY5SpAYNEqZ8AYNXSTAiEjl5xU+BMNHiPqK6eKYrPJzi5qGLlAl3UFSrAaMBlBkTuNa47NyGHkfvvQi8NMLWxZRTEVJFCRW8oI4pqOKYigwgU1FFNFAI1KnimoEO3gHEUsEZWkMVV2eBlUA7LPcEtEk8tudXeN6Z4dNFLXD/oGn+4wPlNZDDYVbge7cKhA0sAVzs57wRF3VTO+sAHeKLh3Bmv3RbsI9121CIJMTEk7BRO5IFYvmZ1R24LZVRm8s0/BeK4zHXHXCYdG7JO0dC3eZcwWFYwAxnQeRqBsdjMU74a1hLouaB1AbOgPK5mACT4mK9Y6segb8Pt3GulO1vZQVSSEVM0LmO5JYkwI9d62WJRijC2QrlTlZlzANEKzKCMwBjSRXm7v+RWQslGGGuz/z9v0L1pYY4PnO1jW4PeNu7Ys3b8A3Mt0lrebUW2OUgNEEgTuK0WE65bUd/D3F/lZG++WsB0k4TfsYq6mKB7bMWdjqHLEntFPNW3n+0Vy4Hgt28GNpc2WJEgbztOnKvRUaq2UUk8/oimyqD+o9q4D07s4zN2Vu9KRmBVdJmNmPgatsTxe2iFnzKAJJZGAAG5JiAKyHVTwt7Vm72i5WN3bQ6BFjUepq/wCm8/gMRH/af+k12a35E5LcwSjBT6UTcC41h3llvWiWOwdZAGwif1NaBLgI0IPprXy3FHZulDKsVPipIPzFYJazqeWvyaJ6bqecn1CUBrlxmAt3GVGRWBOZpAPdXlr4mPrXgPCeM457qW8PfxLXHOVEW65knyJiOcnQb1semGN4lwq5hw+LNx7tnNclLZQOrkFFlZIAZdef0pPn64zUHy84Qvys1umej4jofgm1bC4ck8+ytg/MCqq91aYB98Oo/lZ1/pYV5zb64McNxYb1tsP6WFWeG67ro+PDW2/luMv3VqsV1b/oX4Vy4f5NPf6n8Cw0F1P5bhP9U1Sjqastmy37oAYhZCNtoZ0HOaksdeNsjv4a4p/03FcfMha7uG9buCyAMLyEDXNbBBPMjIx5zRTpa3wT/viUlzqPf93FKf5rJH1Dmq3E9TWMX4blhh/NcU/Ip+dei4brN4c+2IVf50uJ9WWKmxvTvBLaZxibLZQTlW4pdo5KsySaCrql/YFbcnuvweE8a6PXsK4W6FkzAVs23OK4Ut6VaY/ir4rEtefdiSFmQqicqj0rkvnU+v2rLZCOcx4N2X3Nn0I6xbfDMKyW8Mbt+6+a7cd1RMqyLarALEASYMau1ajo117ZrhXHWlRGPduWgxCDwdSSWHmPlXj5QnlQMpB1rkW+H02OUpR3fctU2jUdMijcSxLWmW4j3O0VlMhldFeQw3EsR7RXBhgkjtJgOshYkrm70E84rhQwogfqKctXVpgqoKJTN9TyT3WGZoJCyco55ZOUGOcRNcr7j050Rb9e9QvVjkKojgfakaENTg0uRsFyhlQfKkRUWAeUHlpU8V0IvKTM75IyKajIoaIATQmjNCaUYamp6VAhRBqtuEdKsVhcww957QYy2WNSBAmRVRTTXHlFSWHwasnuHQrrNNvhV7EY66b1xcQ9u0pyh7kWrTBBAGksSW5TXnXGusHHYi4znE3UBJIt2rjW0UclAUgketZZblShprFXoqqpymlu/wAfoP1NrAd/GO7Zrjs7bS7FjHqxnnVz0dOKUlsOudCQHBKhSee5kNHh5VQHU6VpehfEgl02srE3CNZECAf3eX1rp6dedZeCmzPSz1foZJRywynPqJBjuLzG9WfG8ELti7bP79tl/wBykVRcBx/Z3GWCc4BUAc1mddhow38KvbiO/wARyj+FTr7ty9vnXf6XnLOU/qyeB9HsMDikR1B+MFWEiQraEGvTOivDsGl/Lfw1h0uQstaVsjT3WEjQawfnyrMdKOCfg+J27gEWrr5geQLd1xPq0+9bDgfFcHhrhvYy8idnBS3q1xnOzdmoLQPGIn0rjayEK9NZGSb9Mc78YOgpOU4uJ6Rw3othMO+exh7NpyMuZLaq2UxIkDbQVWdN+huExtsPi2a2LKtF0XBbyK0FiS3djujcVTcP67MDdxAtEXLSHQX7gVUzcswklR5n3isv188QzXsNaDHKLTXWUHuku4VGI2PwNB8zXhadNqPmIqbcX687HRbWNjC8e4LhBfNvA4l7qqrEvcQKsruEcQX0kzlA00JrP9gakDRqP1yoVvEV7CrCik9/czSznYVjBO5hFLHwET7DnUdyyymGUqfAgg/I1KlwjY+9dt7iZuWwrlmYHQnLAHhtJ+dM08+xMlXTqNa7BbmgazFWdDF6iTAL3j5D7kUDn7k1NgBo5/WgJqBRMD2pnwhe50lDrp4D6D+9JrUnX9amrOxaQhs5K95coAmZcB5PKAPrRXMGxDOisbagB3iQpOY94gQogc6dqK5B1MqhZMD9cqI4c6/rkKsE4fcOWFbXbQ/wz9qmPR+/kd+zfKhILEQJCBok7mPDwqNwXLBllV+G1+fOgxdpYGWZkzJB8IjQRz+ld97AFUVz8LMVGusgTt7GuLEAQdP1FFpYImcjJQkV0thWyhoOVgxB5EK2VvSCQPelhcMbrqixmfQSYEwTvVWB8kvCn+Ieh/I/lVhVfg7RV1JBAdZXzBAP5j51YVtpfkKZ8gkUJFSUNWiAGhijNNFKxgYpUqegEzpNMKaniuSah6YNTzTVABKeY+lT4bEEOGkzO4aCNdTNQAVIgnTb1orYh6xwrjVtmRkdWZO8yqQToIeBz+Ix7Vubd8EAgyDqD5HnXz1gse1m4HWJUzoSM3KCQIjQGDXrfRnjy3EUA91tV/0kjN2Z+f3GkCu1prlaul8mC2jHB1dNsGmIsG2w13VuatyI+3vXlPSPiLPlt3bWW5b3uZtGEawI1BIny+de03sMGEEVlOJ9DRi/ICcrjefLxX71ru08bqmk8Nfn2DVJR5PJ66Ri2bKHZmyKETMScqKSQgnZRmMDzqz450XxOBb9ospyuqMyEeZIOU67H61RJv6etecnU47SRuUs7okaozUyWZH+KLsKbpYCCjtilcSDFFbGlFcgZ0Aaaihc6b/P2oh5GgvHTxq58Fa5JbGllj4z+QqCyO+vqPvQWgzEKuYydFEkk+AUb1uujXVneuFbmI/ZINcmhuN68kHzPkKkIOzGAykoLLZnVXTmQDqfDvHetZ1Q8a7PibWT8GJtm3ET37YLrPt2g9xVl0w4Raw2DAtqEUMv9ySTqTpuauOr5uFYJTc/GYZ8RcHfuNcChAd7dsPGVZ3O7HfkBi8d6aqOhJycl2Xf/Q2nfU+pGyxPQvCvdW4bZBUzlViqMYjvKNNuQgeM1net1MmBtKndHbRC6COyuaabCYrcYTG27qB7TpcU7MjBlMb6jSuDjvF8HbU2sZdw6rcUzbvOgzrt8DHUV4XT6i2N8JSzLpfBtcVhpHg2Jw2GBtxddpcZxB0U2m1Hd3zZRXHfXDywOfLCQRuP4tD51Z9MeH4G3dBwOKW6jEfshnc2+Wl2IZfU5v5uWbvIIOvL7V9CpsVsFNZ++xgacXg68Dhne0iWrwJcPaNk8s6K76HUKWt/EBuoM1CMH2aFb1l5z3FW4sGGUMmUjmA9ufnVYOXrXbheM3bYhXMB8+VgHXNvMN6naJqYYxz2sUwygsYUxEyANJA8PhHyq2NcV/iS3M+e2uZipDJpBAtg6HkQjc93NddtpAI8K00PlFU0PQmiNMa0srBpjRUjSDICKVFFKhkYy9PTU9co0jxSApA04FQA4FeldU/QWzj7WLOIErCW7bqSGt3DLMykjcdzxBmKx/RnojicfcyYe2SB8VxpFpP5njfXYSfKvojoH0OHDcL2IftGZzcuPGUFiAIUSYACgVxvFdaqanCEsTePsWVxy8s8exHUvjxiGsottkGq4gsEQg6CRq4bT4QDHjVp0qwo4PhbNk3BfxDnNlAKIlpTqdyZJ0U6czGkV7jXzH1j3L7cTxH4kQ4eFWZUWh/+rJ/pKwfUnnNU+G+IajUW7ySSXbl/z2DZXHHBreh/ToYorYxJCPEZthe8B4KfEc/pXpNuyAK+ZGUAedbTo11pX7AFvETetjQGf2igeZ+MeuvnXsqtZ1pRn+5zrtO3vH9j2S7aDAggEHQgiQR5isjxbqowt+Wtg2W8bcZf9h0+UVZcH6XYfEibVwE81OjD1U61e2MUIrXKHVH1RjTnX7Hj/Eeq/E2nCobd4EGIJRtN5VjA5c6qcT0UxKfFhbg9Ez/0T+hXuGHvB7rtOi9xfbVj84H/AI11KoquVMF2LfmZLk+db/BL5OmHve1m4P8AjU2F6NYpiMuGve9tl+rRX0HlHhSAqv4Ec5D80/Q8TwPQDGXSR2SoVie0cDcT+7mrR8O6npIOIvEj+C0I9i7akegFeiW0i8dNCg1jaCf710M9WOuHZCSvn2KngvRXDYUfsbSqebbufVzrVsUqHE4+3aUvcdUUbsxAA9zWE6RdbllJXCr2zbZzK2x77t7fOpKSjy8IrjCdjJOtoH8EFUSWuqI9Azf8a8hayw3U6b6Vff8AWL+LuG5fcuTKoo0Uaroqj1A8aC58Lf8Al9orHco3NSR0a81rpNL1OdMvwuJ/DXDFnEsMp0hL0Qp9GACnzC1VdZPFGxfEr7qCURhYQ7d21oY9Xzn3rPDh/wC0g/Dv6jeKsQ2u3h9q5legh8Z3PlrH+zRK3bCOXD2gqDeTBPz2+VS3I8ORop7u3IfQ07vqNOZ+orppYWEUZyyq8fWkRvSbmKXOqSwR+4qywDyg8tPz/OuXDrbKDMSHz7xp2eQ/UOB7N5V2WMPkZ1kMA2jDYiJB+RFWUy82BJ8ExoTT0xrYyoalSpppRkPSpppUgTMU4pqeK5hpCpxTCnmoA33R7rixWFRLQtYdrSaBRbNsx5FDE+ZU17l0V43+MwdnEFMnarmyZs2XvERmgTt4V8oA16PiesQ2uDYbBYZouG2wxDje2hd/2ank7CJPIHxOnB8Q8Njb0uqKUm937bl0J+pu+LdduDsXntC3eu9m2U3LYt5GI3ylnBIBkTHLSvOesnptheIm1cs2btu9b7pd+zhrRk5TlJJIbUfzNWKYVE5/Xr6Vr0/h1NMlOCeV7sWU2wnantrNQ5uVdSCBXUQhDqplSQRqCDBHuK0PDenuNsrAfOuw7Rc0f+Qg/M1QXBAnxp7V2DrMeExVtdkofS8CySfJs+H9aDoAHt6DUsrSSSZJggfetHw7raw8ftO0U/yT9ia8xv3bZjSZ3Okgc/feue9bUEZZiJ1rY9Zb3w/sUOmD7Hs461MF/wBxv/auf2qN+trBLsbrelsj7xXjKpTskUj1U/Rfz7i/LVnp2O65Ezq9izckSDnYJMx/Dm5iqLifWxjLs5MloHmozN/ubT6VkezEUyHQjTWJ0BOh0g7j23qqWpsfctVMF2NV0NwScTxnYY69ezXEY2bgfVbi94rlYFSCoOmnw1oOJ9SGJskm0y4lNICxbffWVc5Tp4N7VgOFYp7V61csybqXFa2ACSzhhlWBqZOkc5r6xtMSoJGUkAlTrBI1GnhXmfE9ZfpbYzi8p9nvuvyaoRUlgx3Qjq5t4TLdvQ9+O7/BaB3CDm3+r5RrPjGJSDcA5NcX/a5X8q+nK8c6adWd2z2l7Dhr1tme4yAftUzuXMKPjUSdtdtDvVfhHiPVfN6iW8sYzx329gW1+VdJgrhMj3+1CCZPt9qG5jFnc7kGQZ8IIoVxiydfDka9hlGPDEzHKfQ/encn6j+1R/iRB1/i+poXxQjfwP1oZQTivaMfX86jB2p8RiRnJ3/Qocwj3/Os+VksHrp4e0P6j9fauUipLDQynzFNF4aYHwXBoTTk0JrcUCmhmkaaaUYU0qGaVKQzwp6TJG9MRXMNQ9PQ11YbDKVLM6rqFA3bUyWI/hAB1E65RzJEBg55og1SHDS5W3NzUhSqmWAnvBd9hMUFy0V+IEeoI09/UVCBLc8Y9/DmNKG/eLMWO7EsY0EkkmB70IbT9frwoKGAktkSa6GoLCaUYOs+FN2IRX21jw0oAaEmacVEBkgps3L2oaPD3ArAkSAZjxj/ADRbIOUYcqJJO9dV/igNsqo7zKFJIEnWW186jdgYy7AAbEa89DS5fciI7u1RrUl6o0eNabO5D1vql6L2bR/G4q7aDbYdGdRl5NdYNBDbge55ivVbHSLDPcFtMRYZ2nKi3UZjAkwoMnQGvmLiuDTtf3paWPwwFg6AbzpzqZMCbSpiMOzK6FbinSQRrI05f3rjavwh6ix2Sm/ZehZG1JYwfUl66FUsdAoLE+QEmvJOK9erMIweFO2j3m2/9ND/AMq0dvpwmM4Jdvjuv2Zs3Un4brxbIHkc8jyPrXkT2VPy8qxeFeFwt63et4vAbbenGDh43xO9irzXryjO2+S2qLptou58zJ89q4Ap8Dy5GrPEKqnb95V2G7Zo/pPzokw4PlXrI1qK6Y8IzOT5ZUk+R+Rrnu3eXKPrV4+HAE5vHmdPWqTHIQ5BMx8vUGdqE1hBi8nNNErUNKaoHJ81ODUSHWrJbEiYH+fCrItsV7HYl0EAzvTk1x/h66eQ9B9q2Qsb2KXHA5NDNMTTGmbAPNKhmlQyErBvvQHD/o0qVc40kTWyP8VIq6HblprJnmNI5fWmpUGQeOfyp8RincAM7MF0XMxbKPASdNqVKgiEBFOiSaVKmIdswKjdTlJAPKfKfGlSqdgo5xT5qelUFGBov7U1KoQSCSB511qNdBHlr+dKlUIBOpPgDUANNSo9wkocsfM6bga++gq24ZZZRDNBaGC5v3dYMBtNjodaVKjF7ga2J8CrWu0W28Jcy5kU905DK5tDMGY8Narf+rXJMEanYiYHhIpUqZ7cCLfkkbGs1rM2WRdXlpolw6g+tMnGWAjKvsY+lKlR6mh2kDf4kWWMo+4+VV6uOYH1EUqVI23yRLAFMKelSkCWrPCrCxpyOnpzpUqaAGieft+U/lThwQPl8tfzFKlV8ZeZCNbAsaCZFPSq5sQEXB4inpUqTqD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3074" name="Picture 2" descr="http://www.optimum7.com/internet-marketing/wp-content/uploads/2013/02/How-to-Identify-Niche-Online-Business-Opportunities-1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11197" y="2095501"/>
            <a:ext cx="2974039" cy="2593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16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ChangeArrowheads="1"/>
          </p:cNvSpPr>
          <p:nvPr/>
        </p:nvSpPr>
        <p:spPr bwMode="auto">
          <a:xfrm>
            <a:off x="4440238" y="6413500"/>
            <a:ext cx="449262" cy="4111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1800"/>
          </a:p>
        </p:txBody>
      </p:sp>
      <p:pic>
        <p:nvPicPr>
          <p:cNvPr id="4" name="Picture 3" descr="online-survey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89675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9153" y="1919694"/>
            <a:ext cx="184666" cy="83099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339584" y="6022848"/>
            <a:ext cx="1792224" cy="8229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980184" y="2363120"/>
            <a:ext cx="46709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endParaRPr lang="en-GB" sz="2400" dirty="0" smtClean="0"/>
          </a:p>
          <a:p>
            <a:pPr algn="ctr"/>
            <a:r>
              <a:rPr lang="en-GB" sz="2400" i="1" dirty="0" smtClean="0"/>
              <a:t>e. </a:t>
            </a:r>
            <a:r>
              <a:rPr lang="en-GB" sz="2400" dirty="0" smtClean="0"/>
              <a:t>info@amarach.com</a:t>
            </a:r>
            <a:br>
              <a:rPr lang="en-GB" sz="2400" dirty="0" smtClean="0"/>
            </a:br>
            <a:r>
              <a:rPr lang="en-GB" sz="2400" i="1" dirty="0" smtClean="0"/>
              <a:t>w. </a:t>
            </a:r>
            <a:r>
              <a:rPr lang="en-GB" sz="2400" dirty="0" smtClean="0"/>
              <a:t>www.amarach.com</a:t>
            </a:r>
          </a:p>
          <a:p>
            <a:pPr algn="ctr"/>
            <a:r>
              <a:rPr lang="en-GB" sz="2400" i="1" dirty="0" smtClean="0"/>
              <a:t>b. </a:t>
            </a:r>
            <a:r>
              <a:rPr lang="en-GB" sz="2400" dirty="0" smtClean="0"/>
              <a:t>www.amarach.com/blog</a:t>
            </a:r>
          </a:p>
          <a:p>
            <a:pPr algn="ctr"/>
            <a:r>
              <a:rPr lang="en-GB" sz="2400" i="1" dirty="0" smtClean="0"/>
              <a:t>t. </a:t>
            </a:r>
            <a:r>
              <a:rPr lang="en-GB" sz="2400" dirty="0" err="1" smtClean="0"/>
              <a:t>twitter.com/AmarachResearch</a:t>
            </a:r>
            <a:endParaRPr lang="en-GB" sz="2400" dirty="0" smtClean="0"/>
          </a:p>
          <a:p>
            <a:pPr algn="ctr"/>
            <a:endParaRPr lang="en-GB" sz="2400" dirty="0" smtClean="0"/>
          </a:p>
        </p:txBody>
      </p:sp>
      <p:pic>
        <p:nvPicPr>
          <p:cNvPr id="7" name="Picture 6" descr="amarach logo rgb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7064" y="0"/>
            <a:ext cx="1856935" cy="11926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70340" y="216609"/>
            <a:ext cx="7000875" cy="5254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IE" b="0" dirty="0" smtClean="0">
                <a:ea typeface="ＭＳ Ｐゴシック"/>
              </a:rPr>
              <a:t>Methodology</a:t>
            </a:r>
          </a:p>
        </p:txBody>
      </p:sp>
      <p:sp>
        <p:nvSpPr>
          <p:cNvPr id="12291" name="TextBox 6"/>
          <p:cNvSpPr txBox="1">
            <a:spLocks noChangeArrowheads="1"/>
          </p:cNvSpPr>
          <p:nvPr/>
        </p:nvSpPr>
        <p:spPr bwMode="auto">
          <a:xfrm>
            <a:off x="4078936" y="1871273"/>
            <a:ext cx="4654003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>
              <a:buBlip>
                <a:blip r:embed="rId3"/>
              </a:buBlip>
            </a:pPr>
            <a:r>
              <a:rPr lang="en-IE" sz="1600" b="0" dirty="0" smtClean="0"/>
              <a:t>The questions analysed in this report were included in Amárach’s monthly online omnibus poll of 1,000 adults aged </a:t>
            </a:r>
            <a:r>
              <a:rPr lang="en-IE" sz="1600" b="0" dirty="0" smtClean="0"/>
              <a:t>16 </a:t>
            </a:r>
            <a:r>
              <a:rPr lang="en-IE" sz="1600" b="0" dirty="0" smtClean="0"/>
              <a:t>and over. </a:t>
            </a:r>
          </a:p>
          <a:p>
            <a:pPr marL="266700" indent="-266700">
              <a:buBlip>
                <a:blip r:embed="rId3"/>
              </a:buBlip>
            </a:pPr>
            <a:endParaRPr lang="en-IE" sz="1600" dirty="0" smtClean="0"/>
          </a:p>
          <a:p>
            <a:pPr marL="266700" indent="-266700">
              <a:buBlip>
                <a:blip r:embed="rId3"/>
              </a:buBlip>
            </a:pPr>
            <a:r>
              <a:rPr lang="en-IE" sz="1600" dirty="0" smtClean="0"/>
              <a:t>The most recent omnibus fieldwork was conducted during </a:t>
            </a:r>
            <a:r>
              <a:rPr lang="en-IE" sz="1600" dirty="0" smtClean="0"/>
              <a:t>11</a:t>
            </a:r>
            <a:r>
              <a:rPr lang="en-IE" sz="1600" baseline="30000" dirty="0" smtClean="0"/>
              <a:t>th</a:t>
            </a:r>
            <a:r>
              <a:rPr lang="en-IE" sz="1600" dirty="0" smtClean="0"/>
              <a:t>-18</a:t>
            </a:r>
            <a:r>
              <a:rPr lang="en-IE" sz="1600" baseline="30000" dirty="0" smtClean="0"/>
              <a:t>th</a:t>
            </a:r>
            <a:r>
              <a:rPr lang="en-IE" sz="1600" dirty="0" smtClean="0"/>
              <a:t> January</a:t>
            </a:r>
            <a:r>
              <a:rPr lang="en-US" sz="1600" dirty="0" smtClean="0"/>
              <a:t> 2016</a:t>
            </a:r>
            <a:r>
              <a:rPr lang="en-IE" sz="1600" dirty="0" smtClean="0"/>
              <a:t> </a:t>
            </a:r>
            <a:r>
              <a:rPr lang="en-IE" sz="1600" dirty="0" smtClean="0"/>
              <a:t>inclusive.</a:t>
            </a:r>
            <a:endParaRPr lang="en-IE" sz="1600" b="0" dirty="0" smtClean="0"/>
          </a:p>
          <a:p>
            <a:pPr marL="266700" indent="-266700">
              <a:buBlip>
                <a:blip r:embed="rId3"/>
              </a:buBlip>
            </a:pPr>
            <a:endParaRPr lang="en-IE" sz="1600" b="0" dirty="0" smtClean="0"/>
          </a:p>
          <a:p>
            <a:pPr marL="266700" indent="-266700">
              <a:buBlip>
                <a:blip r:embed="rId3"/>
              </a:buBlip>
            </a:pPr>
            <a:r>
              <a:rPr lang="en-IE" sz="1600" dirty="0" smtClean="0"/>
              <a:t>The questions relating to abortion were asked of those aged 18 and over in the survey (</a:t>
            </a:r>
            <a:r>
              <a:rPr lang="en-IE" sz="1600" dirty="0" smtClean="0"/>
              <a:t>997 </a:t>
            </a:r>
            <a:r>
              <a:rPr lang="en-IE" sz="1600" dirty="0" smtClean="0"/>
              <a:t>adults)</a:t>
            </a:r>
            <a:r>
              <a:rPr lang="en-IE" sz="1600" b="0" dirty="0" smtClean="0"/>
              <a:t>.</a:t>
            </a:r>
          </a:p>
          <a:p>
            <a:pPr marL="266700" indent="-266700">
              <a:buBlip>
                <a:blip r:embed="rId3"/>
              </a:buBlip>
            </a:pPr>
            <a:endParaRPr lang="en-IE" sz="1600" b="0" dirty="0" smtClean="0"/>
          </a:p>
          <a:p>
            <a:pPr marL="266700" indent="-266700">
              <a:buBlip>
                <a:blip r:embed="rId3"/>
              </a:buBlip>
            </a:pPr>
            <a:r>
              <a:rPr lang="ga-IE" sz="1600" dirty="0" smtClean="0"/>
              <a:t>W</a:t>
            </a:r>
            <a:r>
              <a:rPr lang="en-IE" sz="1600" dirty="0" smtClean="0"/>
              <a:t>eighting was applied to make them representative of the total adult population in Ireland, in accordance with standard sampling practice.</a:t>
            </a:r>
            <a:endParaRPr lang="en-US" sz="1600" b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54766" y="2181580"/>
            <a:ext cx="3107005" cy="2992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65434" y="3129680"/>
            <a:ext cx="4578566" cy="461665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GB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Attitudes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258812"/>
            <a:ext cx="7000875" cy="5254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IE" b="0" dirty="0" smtClean="0">
                <a:ea typeface="ＭＳ Ｐゴシック"/>
              </a:rPr>
              <a:t>Current Attitudes I</a:t>
            </a: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56272" y="1063866"/>
            <a:ext cx="90877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1600" b="1" dirty="0" smtClean="0"/>
              <a:t>Q: </a:t>
            </a:r>
            <a:r>
              <a:rPr lang="en-IE" sz="1600" b="1" dirty="0"/>
              <a:t>Which of the following best describes your position on </a:t>
            </a:r>
            <a:r>
              <a:rPr lang="en-IE" sz="1600" b="1" dirty="0" smtClean="0"/>
              <a:t>abortion</a:t>
            </a:r>
            <a:r>
              <a:rPr lang="en-US" sz="1600" b="1" dirty="0" smtClean="0"/>
              <a:t>?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     </a:t>
            </a:r>
            <a:r>
              <a:rPr lang="en-US" sz="1600" i="1" dirty="0" smtClean="0"/>
              <a:t>base: all adults 18+</a:t>
            </a:r>
            <a:endParaRPr lang="en-IE" sz="1600" i="1" dirty="0"/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4600135" y="2067797"/>
            <a:ext cx="4130501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>
              <a:buBlip>
                <a:blip r:embed="rId3"/>
              </a:buBlip>
            </a:pPr>
            <a:r>
              <a:rPr lang="en-IE" sz="1600" b="0" dirty="0" smtClean="0"/>
              <a:t>The percentage of adults in favour of legalising abortion in Ireland remains unchanged since 2014. </a:t>
            </a:r>
            <a:endParaRPr lang="en-IE" sz="1600" b="0" dirty="0" smtClean="0"/>
          </a:p>
          <a:p>
            <a:pPr marL="266700" indent="-266700">
              <a:buBlip>
                <a:blip r:embed="rId3"/>
              </a:buBlip>
            </a:pPr>
            <a:endParaRPr lang="en-IE" sz="1600" dirty="0" smtClean="0"/>
          </a:p>
          <a:p>
            <a:pPr marL="266700" indent="-266700">
              <a:buBlip>
                <a:blip r:embed="rId3"/>
              </a:buBlip>
            </a:pPr>
            <a:r>
              <a:rPr lang="en-IE" sz="1600" dirty="0" smtClean="0"/>
              <a:t>As before, </a:t>
            </a:r>
            <a:r>
              <a:rPr lang="ga-IE" sz="1600" dirty="0" smtClean="0"/>
              <a:t>older </a:t>
            </a:r>
            <a:r>
              <a:rPr lang="ga-IE" sz="1600" dirty="0" smtClean="0"/>
              <a:t>age groups are more likely to be </a:t>
            </a:r>
            <a:r>
              <a:rPr lang="ga-IE" sz="1600" dirty="0" smtClean="0"/>
              <a:t>against</a:t>
            </a:r>
            <a:r>
              <a:rPr lang="en-IE" sz="1600" dirty="0" smtClean="0"/>
              <a:t>, h</a:t>
            </a:r>
            <a:r>
              <a:rPr lang="en-IE" sz="1600" dirty="0" smtClean="0"/>
              <a:t>owever</a:t>
            </a:r>
            <a:r>
              <a:rPr lang="en-IE" sz="1600" dirty="0" smtClean="0"/>
              <a:t>, it is noticeable that 18-25s are more </a:t>
            </a:r>
            <a:r>
              <a:rPr lang="en-IE" sz="1600" dirty="0" smtClean="0"/>
              <a:t>undecided than other age groups (see next slide)</a:t>
            </a:r>
            <a:r>
              <a:rPr lang="en-IE" sz="1600" b="0" dirty="0" smtClean="0"/>
              <a:t>.</a:t>
            </a:r>
          </a:p>
          <a:p>
            <a:pPr marL="266700" indent="-266700">
              <a:buBlip>
                <a:blip r:embed="rId3"/>
              </a:buBlip>
            </a:pPr>
            <a:endParaRPr lang="en-IE" sz="1600" dirty="0"/>
          </a:p>
          <a:p>
            <a:pPr marL="266700" indent="-266700">
              <a:buBlip>
                <a:blip r:embed="rId3"/>
              </a:buBlip>
            </a:pPr>
            <a:r>
              <a:rPr lang="en-IE" sz="1600" b="0" dirty="0" smtClean="0"/>
              <a:t>People likely to give their first preference vote (in a General Election) to Sinn Fein are more likely to be in favour than those who would give their first preference to </a:t>
            </a:r>
            <a:r>
              <a:rPr lang="en-IE" sz="1600" b="0" dirty="0" err="1" smtClean="0"/>
              <a:t>Fianna</a:t>
            </a:r>
            <a:r>
              <a:rPr lang="en-IE" sz="1600" b="0" dirty="0" smtClean="0"/>
              <a:t> Fail. </a:t>
            </a:r>
            <a:endParaRPr lang="en-IE" sz="1600" b="0" dirty="0" smtClean="0"/>
          </a:p>
          <a:p>
            <a:pPr marL="266700" indent="-266700"/>
            <a:endParaRPr lang="en-IE" sz="1600" b="0" dirty="0" smtClean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875692503"/>
              </p:ext>
            </p:extLst>
          </p:nvPr>
        </p:nvGraphicFramePr>
        <p:xfrm>
          <a:off x="193094" y="1648641"/>
          <a:ext cx="4148668" cy="4352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7087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236806"/>
            <a:ext cx="7089775" cy="525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IE" dirty="0" smtClean="0">
                <a:ea typeface="ＭＳ Ｐゴシック"/>
              </a:rPr>
              <a:t> </a:t>
            </a:r>
            <a:r>
              <a:rPr lang="en-IE" b="0" dirty="0" smtClean="0">
                <a:ea typeface="ＭＳ Ｐゴシック"/>
              </a:rPr>
              <a:t>Current Attitudes II</a:t>
            </a:r>
            <a:endParaRPr lang="en-US" b="0" dirty="0" smtClean="0">
              <a:ea typeface="ＭＳ Ｐゴシック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13" y="6519863"/>
            <a:ext cx="913288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E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06" charset="-128"/>
                <a:cs typeface="+mn-cs"/>
              </a:rPr>
              <a:t>	</a:t>
            </a:r>
            <a:r>
              <a:rPr lang="en-IE" sz="16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06" charset="-128"/>
                <a:cs typeface="+mn-cs"/>
              </a:rPr>
              <a:t>     	</a:t>
            </a:r>
            <a:endParaRPr lang="en-US" sz="160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4290" y="6404173"/>
            <a:ext cx="4294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b="1" dirty="0" smtClean="0"/>
              <a:t>Source</a:t>
            </a:r>
            <a:r>
              <a:rPr lang="en-IE" sz="1400" dirty="0" smtClean="0"/>
              <a:t>: Amárach </a:t>
            </a:r>
            <a:r>
              <a:rPr lang="en-US" sz="1400" dirty="0" smtClean="0"/>
              <a:t>Research, </a:t>
            </a:r>
            <a:r>
              <a:rPr lang="en-US" sz="1400" dirty="0" smtClean="0"/>
              <a:t>January 2016</a:t>
            </a:r>
            <a:endParaRPr lang="en-US" sz="1400" dirty="0"/>
          </a:p>
        </p:txBody>
      </p:sp>
      <p:graphicFrame>
        <p:nvGraphicFramePr>
          <p:cNvPr id="9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6338559"/>
              </p:ext>
            </p:extLst>
          </p:nvPr>
        </p:nvGraphicFramePr>
        <p:xfrm>
          <a:off x="130201" y="2214967"/>
          <a:ext cx="8785654" cy="31717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8162"/>
                <a:gridCol w="625283"/>
                <a:gridCol w="519023"/>
                <a:gridCol w="646249"/>
                <a:gridCol w="582636"/>
                <a:gridCol w="604623"/>
                <a:gridCol w="681575"/>
                <a:gridCol w="670582"/>
                <a:gridCol w="648596"/>
                <a:gridCol w="681575"/>
                <a:gridCol w="723675"/>
                <a:gridCol w="723675"/>
              </a:tblGrid>
              <a:tr h="758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January 2016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  <a:endParaRPr lang="en-IE" sz="14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E" sz="14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18-24</a:t>
                      </a:r>
                      <a:endParaRPr lang="en-IE" sz="14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25-34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35-44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45-54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55+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Fine Gael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Fianna</a:t>
                      </a:r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Sinn Fein</a:t>
                      </a:r>
                    </a:p>
                  </a:txBody>
                  <a:tcPr marL="9525" marR="9525" marT="9525" marB="0" anchor="ctr"/>
                </a:tc>
              </a:tr>
              <a:tr h="335988"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</a:tr>
              <a:tr h="7166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In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Favour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/>
                </a:tc>
              </a:tr>
              <a:tr h="680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Opposed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</a:tr>
              <a:tr h="680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Undecided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56272" y="1063866"/>
            <a:ext cx="90877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1600" b="1" dirty="0" smtClean="0"/>
              <a:t>Q: </a:t>
            </a:r>
            <a:r>
              <a:rPr lang="en-IE" sz="1600" b="1" dirty="0"/>
              <a:t>Which of the following best describes your position on abortion</a:t>
            </a:r>
            <a:r>
              <a:rPr lang="en-US" sz="1600" b="1" dirty="0"/>
              <a:t>?</a:t>
            </a:r>
            <a:br>
              <a:rPr lang="en-US" sz="1600" b="1" dirty="0"/>
            </a:br>
            <a:r>
              <a:rPr lang="en-US" sz="1600" b="1" dirty="0"/>
              <a:t>     </a:t>
            </a:r>
            <a:r>
              <a:rPr lang="en-US" sz="1600" i="1" dirty="0" smtClean="0"/>
              <a:t>base: all adults 18+</a:t>
            </a:r>
            <a:endParaRPr lang="en-IE" sz="1600" i="1" dirty="0"/>
          </a:p>
        </p:txBody>
      </p:sp>
    </p:spTree>
    <p:extLst>
      <p:ext uri="{BB962C8B-B14F-4D97-AF65-F5344CB8AC3E}">
        <p14:creationId xmlns:p14="http://schemas.microsoft.com/office/powerpoint/2010/main" val="378688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258812"/>
            <a:ext cx="7000875" cy="5254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IE" b="0" dirty="0" smtClean="0">
                <a:ea typeface="ＭＳ Ｐゴシック"/>
              </a:rPr>
              <a:t>Abortion &amp; Suicide I</a:t>
            </a:r>
            <a:endParaRPr lang="en-IE" b="0" dirty="0" smtClean="0">
              <a:ea typeface="ＭＳ Ｐゴシック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56272" y="1063866"/>
            <a:ext cx="90877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1600" b="1" dirty="0" smtClean="0"/>
              <a:t>Q: </a:t>
            </a:r>
            <a:r>
              <a:rPr lang="en-IE" sz="1600" b="1" dirty="0"/>
              <a:t>If it were medically shown that abortion is not a treatment for suicidal feelings and that abortion itself may pose mental health risks for women, would you be</a:t>
            </a:r>
            <a:r>
              <a:rPr lang="en-IE" sz="1600" b="1" dirty="0" smtClean="0"/>
              <a:t>:</a:t>
            </a:r>
            <a:r>
              <a:rPr lang="en-US" sz="1600" b="1" dirty="0" smtClean="0"/>
              <a:t>  </a:t>
            </a:r>
            <a:r>
              <a:rPr lang="en-US" sz="1600" i="1" dirty="0" smtClean="0"/>
              <a:t>base: all adults 18+</a:t>
            </a:r>
            <a:endParaRPr lang="en-IE" sz="1600" i="1" dirty="0"/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4844171" y="2360239"/>
            <a:ext cx="413050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>
              <a:buBlip>
                <a:blip r:embed="rId3"/>
              </a:buBlip>
            </a:pPr>
            <a:r>
              <a:rPr lang="en-IE" sz="1600" dirty="0" smtClean="0"/>
              <a:t>About one in four adults would be less likely to support abortion in relation to the treatment of suicidal feelings in this scenario</a:t>
            </a:r>
            <a:r>
              <a:rPr lang="en-IE" sz="1600" b="0" dirty="0" smtClean="0"/>
              <a:t>. </a:t>
            </a:r>
            <a:endParaRPr lang="en-IE" sz="1600" b="0" dirty="0" smtClean="0"/>
          </a:p>
          <a:p>
            <a:pPr marL="266700" indent="-266700">
              <a:buBlip>
                <a:blip r:embed="rId3"/>
              </a:buBlip>
            </a:pPr>
            <a:endParaRPr lang="en-IE" sz="1600" dirty="0" smtClean="0"/>
          </a:p>
          <a:p>
            <a:pPr marL="266700" indent="-266700">
              <a:buBlip>
                <a:blip r:embed="rId3"/>
              </a:buBlip>
            </a:pPr>
            <a:r>
              <a:rPr lang="en-IE" sz="1600" dirty="0" smtClean="0"/>
              <a:t>Men and people aged 45-54 would be less likely than others (see next slide).</a:t>
            </a:r>
            <a:endParaRPr lang="en-IE" sz="1600" b="0" dirty="0" smtClean="0"/>
          </a:p>
          <a:p>
            <a:pPr marL="266700" indent="-266700">
              <a:buBlip>
                <a:blip r:embed="rId3"/>
              </a:buBlip>
            </a:pPr>
            <a:endParaRPr lang="en-IE" sz="1600" b="0" dirty="0" smtClean="0"/>
          </a:p>
          <a:p>
            <a:pPr marL="266700" indent="-266700">
              <a:buBlip>
                <a:blip r:embed="rId3"/>
              </a:buBlip>
            </a:pPr>
            <a:r>
              <a:rPr lang="en-IE" sz="1600" dirty="0" err="1" smtClean="0"/>
              <a:t>Fianna</a:t>
            </a:r>
            <a:r>
              <a:rPr lang="en-IE" sz="1600" dirty="0" smtClean="0"/>
              <a:t> Fail and Sinn Fein supporters would be less likely than Fine Gael supporters</a:t>
            </a:r>
            <a:r>
              <a:rPr lang="en-IE" sz="1600" b="0" dirty="0" smtClean="0"/>
              <a:t>.</a:t>
            </a:r>
            <a:endParaRPr lang="en-IE" sz="1600" b="0" dirty="0" smtClean="0"/>
          </a:p>
          <a:p>
            <a:pPr marL="266700" indent="-266700"/>
            <a:endParaRPr lang="en-IE" sz="1600" b="0" dirty="0" smtClean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958761241"/>
              </p:ext>
            </p:extLst>
          </p:nvPr>
        </p:nvGraphicFramePr>
        <p:xfrm>
          <a:off x="246625" y="1896396"/>
          <a:ext cx="4296834" cy="4408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7087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236806"/>
            <a:ext cx="7089775" cy="525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IE" dirty="0" smtClean="0">
                <a:ea typeface="ＭＳ Ｐゴシック"/>
              </a:rPr>
              <a:t> </a:t>
            </a:r>
            <a:r>
              <a:rPr lang="en-IE" b="0" dirty="0" smtClean="0">
                <a:ea typeface="ＭＳ Ｐゴシック"/>
              </a:rPr>
              <a:t>Abortion &amp; Suicide II</a:t>
            </a:r>
            <a:endParaRPr lang="en-US" b="0" dirty="0" smtClean="0">
              <a:ea typeface="ＭＳ Ｐゴシック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13" y="6519863"/>
            <a:ext cx="913288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E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06" charset="-128"/>
                <a:cs typeface="+mn-cs"/>
              </a:rPr>
              <a:t>	</a:t>
            </a:r>
            <a:r>
              <a:rPr lang="en-IE" sz="16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06" charset="-128"/>
                <a:cs typeface="+mn-cs"/>
              </a:rPr>
              <a:t>     	</a:t>
            </a:r>
            <a:endParaRPr lang="en-US" sz="160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4290" y="6404173"/>
            <a:ext cx="4294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b="1" dirty="0" smtClean="0"/>
              <a:t>Source</a:t>
            </a:r>
            <a:r>
              <a:rPr lang="en-IE" sz="1400" dirty="0" smtClean="0"/>
              <a:t>: Amárach </a:t>
            </a:r>
            <a:r>
              <a:rPr lang="en-US" sz="1400" dirty="0" smtClean="0"/>
              <a:t>Research, </a:t>
            </a:r>
            <a:r>
              <a:rPr lang="en-US" sz="1400" dirty="0" smtClean="0"/>
              <a:t>January 2016</a:t>
            </a:r>
            <a:endParaRPr lang="en-US" sz="1400" dirty="0"/>
          </a:p>
        </p:txBody>
      </p:sp>
      <p:graphicFrame>
        <p:nvGraphicFramePr>
          <p:cNvPr id="9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904240"/>
              </p:ext>
            </p:extLst>
          </p:nvPr>
        </p:nvGraphicFramePr>
        <p:xfrm>
          <a:off x="130201" y="2214967"/>
          <a:ext cx="8785654" cy="31717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8162"/>
                <a:gridCol w="625283"/>
                <a:gridCol w="519023"/>
                <a:gridCol w="646249"/>
                <a:gridCol w="582636"/>
                <a:gridCol w="604623"/>
                <a:gridCol w="681575"/>
                <a:gridCol w="670582"/>
                <a:gridCol w="648596"/>
                <a:gridCol w="681575"/>
                <a:gridCol w="723675"/>
                <a:gridCol w="723675"/>
              </a:tblGrid>
              <a:tr h="758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January 2016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  <a:endParaRPr lang="en-IE" sz="14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E" sz="14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18-24</a:t>
                      </a:r>
                      <a:endParaRPr lang="en-IE" sz="14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25-34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35-44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45-54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55+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Fine Gael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Fianna</a:t>
                      </a:r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Sinn Fein</a:t>
                      </a:r>
                    </a:p>
                  </a:txBody>
                  <a:tcPr marL="9525" marR="9525" marT="9525" marB="0" anchor="ctr"/>
                </a:tc>
              </a:tr>
              <a:tr h="335988"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</a:tr>
              <a:tr h="7166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More likely to support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/>
                </a:tc>
              </a:tr>
              <a:tr h="680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Less likely to support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/>
                </a:tc>
              </a:tr>
              <a:tr h="680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Make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n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 difference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56272" y="1063866"/>
            <a:ext cx="90877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1600" b="1" dirty="0" smtClean="0"/>
              <a:t>Q: </a:t>
            </a:r>
            <a:r>
              <a:rPr lang="en-IE" sz="1600" b="1" dirty="0"/>
              <a:t>If it were medically shown that abortion is not a treatment for suicidal feelings and that abortion itself may pose mental health risks for women, would you be:</a:t>
            </a:r>
            <a:r>
              <a:rPr lang="en-US" sz="1600" b="1" dirty="0"/>
              <a:t> </a:t>
            </a:r>
            <a:r>
              <a:rPr lang="en-US" sz="1600" b="1" dirty="0" smtClean="0"/>
              <a:t> </a:t>
            </a:r>
            <a:r>
              <a:rPr lang="en-US" sz="1600" i="1" dirty="0" smtClean="0"/>
              <a:t>Base</a:t>
            </a:r>
            <a:r>
              <a:rPr lang="en-US" sz="1600" i="1" dirty="0" smtClean="0"/>
              <a:t>: all adults 18+</a:t>
            </a:r>
            <a:endParaRPr lang="en-IE" sz="1600" i="1" dirty="0"/>
          </a:p>
        </p:txBody>
      </p:sp>
    </p:spTree>
    <p:extLst>
      <p:ext uri="{BB962C8B-B14F-4D97-AF65-F5344CB8AC3E}">
        <p14:creationId xmlns:p14="http://schemas.microsoft.com/office/powerpoint/2010/main" val="378688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65434" y="3129680"/>
            <a:ext cx="4578566" cy="461665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GB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Abortion &amp; Politics</a:t>
            </a:r>
            <a:endParaRPr lang="en-GB" sz="24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m0.joe.ie/wp-content/uploads/2015/05/07145424/Marriage-referendum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8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258812"/>
            <a:ext cx="7000875" cy="5254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IE" b="0" dirty="0" smtClean="0">
                <a:ea typeface="ＭＳ Ｐゴシック"/>
              </a:rPr>
              <a:t>Government Priorities I</a:t>
            </a:r>
            <a:endParaRPr lang="en-IE" b="0" dirty="0" smtClean="0">
              <a:ea typeface="ＭＳ Ｐゴシック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56272" y="1063866"/>
            <a:ext cx="90877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1600" b="1" dirty="0" smtClean="0"/>
              <a:t>Q: </a:t>
            </a:r>
            <a:r>
              <a:rPr lang="en-IE" sz="1600" b="1" dirty="0"/>
              <a:t>Do you think the Government should prioritise:</a:t>
            </a:r>
            <a:r>
              <a:rPr lang="en-US" sz="1600" b="1" dirty="0" smtClean="0"/>
              <a:t>  </a:t>
            </a:r>
            <a:r>
              <a:rPr lang="en-US" sz="1600" i="1" dirty="0" smtClean="0"/>
              <a:t>base: all adults 18+</a:t>
            </a:r>
            <a:endParaRPr lang="en-IE" sz="1600" i="1" dirty="0"/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4844171" y="2360239"/>
            <a:ext cx="4130501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>
              <a:buBlip>
                <a:blip r:embed="rId3"/>
              </a:buBlip>
            </a:pPr>
            <a:r>
              <a:rPr lang="en-IE" sz="1600" dirty="0" smtClean="0"/>
              <a:t>The adult population is quite evenly split in relation to their preferences for government policy in relation to babies with life-limiting conditions</a:t>
            </a:r>
            <a:r>
              <a:rPr lang="en-IE" sz="1600" b="0" dirty="0" smtClean="0"/>
              <a:t>. </a:t>
            </a:r>
            <a:endParaRPr lang="en-IE" sz="1600" b="0" dirty="0" smtClean="0"/>
          </a:p>
          <a:p>
            <a:pPr marL="266700" indent="-266700">
              <a:buBlip>
                <a:blip r:embed="rId3"/>
              </a:buBlip>
            </a:pPr>
            <a:endParaRPr lang="en-IE" sz="1600" dirty="0" smtClean="0"/>
          </a:p>
          <a:p>
            <a:pPr marL="266700" indent="-266700">
              <a:buBlip>
                <a:blip r:embed="rId3"/>
              </a:buBlip>
            </a:pPr>
            <a:r>
              <a:rPr lang="en-IE" sz="1600" dirty="0" smtClean="0"/>
              <a:t>Women are more likely to support resourcing proper are than men, as are older adults</a:t>
            </a:r>
            <a:r>
              <a:rPr lang="en-IE" sz="1600" dirty="0" smtClean="0"/>
              <a:t> (see next slide).</a:t>
            </a:r>
            <a:endParaRPr lang="en-IE" sz="1600" b="0" dirty="0" smtClean="0"/>
          </a:p>
          <a:p>
            <a:pPr marL="266700" indent="-266700">
              <a:buBlip>
                <a:blip r:embed="rId3"/>
              </a:buBlip>
            </a:pPr>
            <a:endParaRPr lang="en-IE" sz="1600" b="0" dirty="0" smtClean="0"/>
          </a:p>
          <a:p>
            <a:pPr marL="266700" indent="-266700">
              <a:buBlip>
                <a:blip r:embed="rId3"/>
              </a:buBlip>
            </a:pPr>
            <a:r>
              <a:rPr lang="en-IE" sz="1600" dirty="0" smtClean="0"/>
              <a:t>A majority of </a:t>
            </a:r>
            <a:r>
              <a:rPr lang="en-IE" sz="1600" dirty="0" err="1" smtClean="0"/>
              <a:t>Fianna</a:t>
            </a:r>
            <a:r>
              <a:rPr lang="en-IE" sz="1600" dirty="0" smtClean="0"/>
              <a:t> Fail supporters would prefer resourcing care over legal change</a:t>
            </a:r>
            <a:r>
              <a:rPr lang="en-IE" sz="1600" b="0" dirty="0" smtClean="0"/>
              <a:t>.</a:t>
            </a:r>
            <a:endParaRPr lang="en-IE" sz="1600" b="0" dirty="0" smtClean="0"/>
          </a:p>
          <a:p>
            <a:pPr marL="266700" indent="-266700"/>
            <a:endParaRPr lang="en-IE" sz="1600" b="0" dirty="0" smtClean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181233413"/>
              </p:ext>
            </p:extLst>
          </p:nvPr>
        </p:nvGraphicFramePr>
        <p:xfrm>
          <a:off x="303302" y="1679463"/>
          <a:ext cx="4296834" cy="4750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1731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marach Research Presentation">
  <a:themeElements>
    <a:clrScheme name="amarach research">
      <a:dk1>
        <a:srgbClr val="000000"/>
      </a:dk1>
      <a:lt1>
        <a:srgbClr val="FFFFFF"/>
      </a:lt1>
      <a:dk2>
        <a:srgbClr val="A71930"/>
      </a:dk2>
      <a:lt2>
        <a:srgbClr val="FFFFFF"/>
      </a:lt2>
      <a:accent1>
        <a:srgbClr val="CCCCCC"/>
      </a:accent1>
      <a:accent2>
        <a:srgbClr val="A71930"/>
      </a:accent2>
      <a:accent3>
        <a:srgbClr val="FFFFFF"/>
      </a:accent3>
      <a:accent4>
        <a:srgbClr val="000000"/>
      </a:accent4>
      <a:accent5>
        <a:srgbClr val="FFFFE2"/>
      </a:accent5>
      <a:accent6>
        <a:srgbClr val="97162A"/>
      </a:accent6>
      <a:hlink>
        <a:srgbClr val="CCCCFF"/>
      </a:hlink>
      <a:folHlink>
        <a:srgbClr val="B2B2B2"/>
      </a:folHlink>
    </a:clrScheme>
    <a:fontScheme name="Amarach Research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marach Research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arach Research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arach Research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arach Research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arach Research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arach Research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arach Research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arach Research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99"/>
        </a:accent1>
        <a:accent2>
          <a:srgbClr val="A7193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97162A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arach Research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A7193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97162A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arach Research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C"/>
        </a:accent1>
        <a:accent2>
          <a:srgbClr val="A71930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97162A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1537</Words>
  <Application>Microsoft Office PowerPoint</Application>
  <PresentationFormat>On-screen Show (4:3)</PresentationFormat>
  <Paragraphs>427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Amarach Research Presentation</vt:lpstr>
      <vt:lpstr>Custom Design</vt:lpstr>
      <vt:lpstr>PowerPoint Presentation</vt:lpstr>
      <vt:lpstr>Methodology</vt:lpstr>
      <vt:lpstr>PowerPoint Presentation</vt:lpstr>
      <vt:lpstr>Current Attitudes I</vt:lpstr>
      <vt:lpstr> Current Attitudes II</vt:lpstr>
      <vt:lpstr>Abortion &amp; Suicide I</vt:lpstr>
      <vt:lpstr> Abortion &amp; Suicide II</vt:lpstr>
      <vt:lpstr>PowerPoint Presentation</vt:lpstr>
      <vt:lpstr>Government Priorities I</vt:lpstr>
      <vt:lpstr> Government Priorities II</vt:lpstr>
      <vt:lpstr>Electoral Preferences I</vt:lpstr>
      <vt:lpstr> Electoral Preferences II</vt:lpstr>
      <vt:lpstr>Referendum I</vt:lpstr>
      <vt:lpstr> Referendum II</vt:lpstr>
      <vt:lpstr> Referendum III</vt:lpstr>
      <vt:lpstr>Findings Overview</vt:lpstr>
      <vt:lpstr>PowerPoint Presentation</vt:lpstr>
    </vt:vector>
  </TitlesOfParts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2016-01-25T14:24:21Z</dcterms:created>
  <dcterms:modified xsi:type="dcterms:W3CDTF">2016-01-25T14:26:41Z</dcterms:modified>
</cp:coreProperties>
</file>